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" name="Shape 12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2" name="Shape 42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Пустой слайд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Заголовок и вертикальный текст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Вертикальный заголовок и текст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Пользовательский макет">
    <p:bg>
      <p:bgPr>
        <a:solidFill>
          <a:srgbClr val="FFFFFF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rIns="121900" tIns="1219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anchorCtr="0" anchor="ctr" bIns="45700" lIns="91425" rIns="91425" tIns="4570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Пользовательский макет 1">
    <p:bg>
      <p:bgPr>
        <a:solidFill>
          <a:srgbClr val="FFFF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rIns="121900" tIns="1219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anchorCtr="0" anchor="ctr" bIns="45700" lIns="91425" rIns="91425" tIns="4570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Пользовательский макет 2">
    <p:bg>
      <p:bgPr>
        <a:solidFill>
          <a:srgbClr val="FFFFF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rIns="121900" tIns="1219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anchorCtr="0" anchor="ctr" bIns="45700" lIns="91425" rIns="91425" tIns="4570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Пользовательский макет 3">
    <p:bg>
      <p:bgPr>
        <a:solidFill>
          <a:srgbClr val="FFFFF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rIns="121900" tIns="1219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anchorCtr="0" anchor="ctr" bIns="45700" lIns="91425" rIns="91425" tIns="4570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Пользовательский макет 4"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rIns="121900" tIns="1219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anchorCtr="0" anchor="ctr" bIns="45700" lIns="91425" rIns="91425" tIns="4570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Пользовательский макет 5"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rIns="121900" tIns="1219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anchorCtr="0" anchor="ctr" bIns="45700" lIns="91425" rIns="91425" tIns="4570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Пользовательский макет 6"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rIns="121900" tIns="1219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anchorCtr="0" anchor="ctr" bIns="45700" lIns="91425" rIns="91425" tIns="4570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Пользовательский макет 7">
    <p:bg>
      <p:bgPr>
        <a:solidFill>
          <a:srgbClr val="FFFFFF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rIns="121900" tIns="1219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anchorCtr="0" anchor="ctr" bIns="45700" lIns="91425" rIns="91425" tIns="4570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Титульный слайд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Пользовательский макет 8">
    <p:bg>
      <p:bgPr>
        <a:solidFill>
          <a:srgbClr val="FF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rIns="121900" tIns="1219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anchorCtr="0" anchor="ctr" bIns="45700" lIns="91425" rIns="91425" tIns="4570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Пользовательский макет 12">
    <p:bg>
      <p:bgPr>
        <a:solidFill>
          <a:srgbClr val="FFFFFF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rIns="121900" tIns="1219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anchorCtr="0" anchor="ctr" bIns="45700" lIns="91425" rIns="91425" tIns="4570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Заголовок и объект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Заголовок раздела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Два объекта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Сравнение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3" type="body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4" type="body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Только заголовок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Объект с подписью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Рисунок с подписью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3" name="Shape 63"/>
          <p:cNvSpPr/>
          <p:nvPr>
            <p:ph idx="2" type="pic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3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3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4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sonnikonline.club/wp-content/uploads/2016/06/zveznoe_nebo_1.jpg" id="114" name="Shape 114"/>
          <p:cNvPicPr preferRelativeResize="0"/>
          <p:nvPr/>
        </p:nvPicPr>
        <p:blipFill rotWithShape="1">
          <a:blip r:embed="rId3">
            <a:alphaModFix/>
          </a:blip>
          <a:srcRect b="25000" l="0" r="0" t="0"/>
          <a:stretch/>
        </p:blipFill>
        <p:spPr>
          <a:xfrm>
            <a:off x="144" y="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/>
          <p:nvPr/>
        </p:nvSpPr>
        <p:spPr>
          <a:xfrm>
            <a:off x="928050" y="2661800"/>
            <a:ext cx="10336200" cy="22509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spcBef>
                <a:spcPts val="0"/>
              </a:spcBef>
              <a:buSzPct val="30555"/>
              <a:buNone/>
            </a:pPr>
            <a:r>
              <a:rPr b="1" lang="ru-RU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Астрономия как учебный предмет “вчера” и “завтра”: как меняются содержание и методы преподавания с использованием средств ИКТ</a:t>
            </a:r>
          </a:p>
        </p:txBody>
      </p:sp>
      <p:sp>
        <p:nvSpPr>
          <p:cNvPr id="116" name="Shape 116"/>
          <p:cNvSpPr/>
          <p:nvPr/>
        </p:nvSpPr>
        <p:spPr>
          <a:xfrm>
            <a:off x="928050" y="668300"/>
            <a:ext cx="10336200" cy="199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lang="ru-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МИНОБРНАУКИ РОССИИ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lang="ru-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федеральное государственное бюджетное образовательное учреждение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lang="ru-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высшего профессионального образования</a:t>
            </a:r>
          </a:p>
          <a:p>
            <a:pPr lvl="0" rtl="0" algn="ctr">
              <a:spcBef>
                <a:spcPts val="0"/>
              </a:spcBef>
              <a:buSzPct val="45833"/>
              <a:buNone/>
            </a:pPr>
            <a:r>
              <a:rPr b="1" lang="ru-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«Самарский государственный социально-педагогический университет»</a:t>
            </a:r>
          </a:p>
        </p:txBody>
      </p:sp>
      <p:pic>
        <p:nvPicPr>
          <p:cNvPr descr="Похожее изображение" id="117" name="Shape 117"/>
          <p:cNvPicPr preferRelativeResize="0"/>
          <p:nvPr/>
        </p:nvPicPr>
        <p:blipFill rotWithShape="1">
          <a:blip r:embed="rId4">
            <a:alphaModFix/>
          </a:blip>
          <a:srcRect b="0" l="11241" r="0" t="0"/>
          <a:stretch/>
        </p:blipFill>
        <p:spPr>
          <a:xfrm>
            <a:off x="150" y="0"/>
            <a:ext cx="1931100" cy="19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/>
          <p:nvPr/>
        </p:nvSpPr>
        <p:spPr>
          <a:xfrm>
            <a:off x="928050" y="4876825"/>
            <a:ext cx="10336200" cy="5529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spcBef>
                <a:spcPts val="0"/>
              </a:spcBef>
              <a:buSzPct val="45833"/>
              <a:buNone/>
            </a:pPr>
            <a:r>
              <a:rPr b="1" lang="ru-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2017</a:t>
            </a:r>
          </a:p>
        </p:txBody>
      </p:sp>
      <p:pic>
        <p:nvPicPr>
          <p:cNvPr descr="Картинки по запросу телескоп" id="119" name="Shape 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31795" y="4876825"/>
            <a:ext cx="1740300" cy="18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Sky View Free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 b="2006" l="0" r="0" t="1996"/>
          <a:stretch/>
        </p:blipFill>
        <p:spPr>
          <a:xfrm>
            <a:off x="24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8C8C8C"/>
              </a:gs>
              <a:gs pos="100000">
                <a:srgbClr val="40404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Walk 2 Free</a:t>
            </a:r>
          </a:p>
        </p:txBody>
      </p:sp>
      <p:cxnSp>
        <p:nvCxnSpPr>
          <p:cNvPr id="189" name="Shape 189"/>
          <p:cNvCxnSpPr/>
          <p:nvPr/>
        </p:nvCxnSpPr>
        <p:spPr>
          <a:xfrm flipH="1">
            <a:off x="6308275" y="5287475"/>
            <a:ext cx="1230300" cy="890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90" name="Shape 190"/>
          <p:cNvSpPr txBox="1"/>
          <p:nvPr/>
        </p:nvSpPr>
        <p:spPr>
          <a:xfrm>
            <a:off x="7629125" y="3451075"/>
            <a:ext cx="3375000" cy="1613400"/>
          </a:xfrm>
          <a:prstGeom prst="rect">
            <a:avLst/>
          </a:prstGeom>
          <a:gradFill>
            <a:gsLst>
              <a:gs pos="0">
                <a:srgbClr val="5E7492"/>
              </a:gs>
              <a:gs pos="100000">
                <a:srgbClr val="2F353F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b="1" lang="ru-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Вызвал интерес этот объект и вы хотите узнать </a:t>
            </a:r>
            <a:r>
              <a:rPr b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нем </a:t>
            </a:r>
            <a:r>
              <a:rPr b="1" lang="ru-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больше? Кликните на него.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 rotWithShape="1">
          <a:blip r:embed="rId3">
            <a:alphaModFix/>
          </a:blip>
          <a:srcRect b="2006" l="0" r="0" t="199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96" name="Shape 196"/>
          <p:cNvSpPr/>
          <p:nvPr/>
        </p:nvSpPr>
        <p:spPr>
          <a:xfrm>
            <a:off x="0" y="6033477"/>
            <a:ext cx="12192000" cy="824400"/>
          </a:xfrm>
          <a:prstGeom prst="rect">
            <a:avLst/>
          </a:prstGeom>
          <a:gradFill>
            <a:gsLst>
              <a:gs pos="0">
                <a:srgbClr val="8C8C8C"/>
              </a:gs>
              <a:gs pos="100000">
                <a:srgbClr val="40404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Walk 2 Free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1544350" y="536325"/>
            <a:ext cx="3021900" cy="2352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b="1" lang="ru-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Сейчас вы видите 3D модель интересующего вас объекта и находитесь на этой вкладке меню.</a:t>
            </a:r>
          </a:p>
        </p:txBody>
      </p:sp>
      <p:cxnSp>
        <p:nvCxnSpPr>
          <p:cNvPr id="198" name="Shape 198"/>
          <p:cNvCxnSpPr/>
          <p:nvPr/>
        </p:nvCxnSpPr>
        <p:spPr>
          <a:xfrm rot="10800000">
            <a:off x="876850" y="1033975"/>
            <a:ext cx="667500" cy="170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 b="2006" l="0" r="0" t="199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0" y="6033477"/>
            <a:ext cx="12192000" cy="824400"/>
          </a:xfrm>
          <a:prstGeom prst="rect">
            <a:avLst/>
          </a:prstGeom>
          <a:gradFill>
            <a:gsLst>
              <a:gs pos="0">
                <a:srgbClr val="8C8C8C"/>
              </a:gs>
              <a:gs pos="100000">
                <a:srgbClr val="40404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Walk 2 Free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1334950" y="2460250"/>
            <a:ext cx="2933700" cy="27093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 algn="just">
              <a:spcBef>
                <a:spcPts val="0"/>
              </a:spcBef>
              <a:buNone/>
            </a:pPr>
            <a:r>
              <a:rPr b="1" lang="ru-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</a:t>
            </a:r>
            <a:r>
              <a:rPr b="1" lang="ru-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ейчас вы видите общую информацию об интересующем вас объекте и находитесь на этой вкладке меню.</a:t>
            </a:r>
          </a:p>
        </p:txBody>
      </p:sp>
      <p:cxnSp>
        <p:nvCxnSpPr>
          <p:cNvPr id="206" name="Shape 206"/>
          <p:cNvCxnSpPr/>
          <p:nvPr/>
        </p:nvCxnSpPr>
        <p:spPr>
          <a:xfrm rot="10800000">
            <a:off x="758950" y="2068775"/>
            <a:ext cx="576000" cy="1243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 b="2006" l="0" r="0" t="199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3193400" y="896350"/>
            <a:ext cx="3124500" cy="23523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b="1" lang="ru-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Сейчас вы видите факты об интересующем вас объекте и находитесь на этой вкладке меню.</a:t>
            </a:r>
          </a:p>
        </p:txBody>
      </p:sp>
      <p:cxnSp>
        <p:nvCxnSpPr>
          <p:cNvPr id="213" name="Shape 213"/>
          <p:cNvCxnSpPr/>
          <p:nvPr/>
        </p:nvCxnSpPr>
        <p:spPr>
          <a:xfrm flipH="1">
            <a:off x="994700" y="2027750"/>
            <a:ext cx="2198700" cy="733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b="14048" l="10545" r="13587" t="7863"/>
          <a:stretch/>
        </p:blipFill>
        <p:spPr>
          <a:xfrm>
            <a:off x="307500" y="155475"/>
            <a:ext cx="11577000" cy="67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/>
          <p:nvPr/>
        </p:nvSpPr>
        <p:spPr>
          <a:xfrm>
            <a:off x="9513600" y="2100900"/>
            <a:ext cx="2370900" cy="4757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 b="26553" l="11363" r="12265" t="12782"/>
          <a:stretch/>
        </p:blipFill>
        <p:spPr>
          <a:xfrm>
            <a:off x="33300" y="1049100"/>
            <a:ext cx="12125400" cy="541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Spacegid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 b="21047" l="10624" r="11481" t="12993"/>
          <a:stretch/>
        </p:blipFill>
        <p:spPr>
          <a:xfrm>
            <a:off x="25" y="1049087"/>
            <a:ext cx="12192000" cy="580741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Spacegid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 b="21723" l="10671" r="11489" t="12784"/>
          <a:stretch/>
        </p:blipFill>
        <p:spPr>
          <a:xfrm>
            <a:off x="25" y="1086950"/>
            <a:ext cx="12192000" cy="577104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Spacegid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 b="39198" l="10624" r="31444" t="12986"/>
          <a:stretch/>
        </p:blipFill>
        <p:spPr>
          <a:xfrm>
            <a:off x="25" y="1049100"/>
            <a:ext cx="12192000" cy="566059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Spacegid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sonnikonline.club/wp-content/uploads/2016/06/zveznoe_nebo_1.jpg" id="124" name="Shape 124"/>
          <p:cNvPicPr preferRelativeResize="0"/>
          <p:nvPr/>
        </p:nvPicPr>
        <p:blipFill rotWithShape="1">
          <a:blip r:embed="rId3">
            <a:alphaModFix/>
          </a:blip>
          <a:srcRect b="2500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/>
          <p:nvPr/>
        </p:nvSpPr>
        <p:spPr>
          <a:xfrm>
            <a:off x="20" y="10"/>
            <a:ext cx="12191980" cy="123826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ru-RU" sz="6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Визитная карточка курса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262425" y="1238275"/>
            <a:ext cx="8561400" cy="5131800"/>
          </a:xfrm>
          <a:prstGeom prst="rect">
            <a:avLst/>
          </a:prstGeom>
          <a:solidFill>
            <a:srgbClr val="002060">
              <a:alpha val="44705"/>
            </a:srgbClr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buSzPct val="25000"/>
              <a:buNone/>
            </a:pPr>
            <a:r>
              <a:rPr b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Класс: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8</a:t>
            </a:r>
          </a:p>
          <a:p>
            <a:pPr indent="0" lvl="0" marL="0" marR="0" rtl="0" algn="just">
              <a:spcBef>
                <a:spcPts val="0"/>
              </a:spcBef>
              <a:buSzPct val="25000"/>
              <a:buNone/>
            </a:pPr>
            <a:r>
              <a:rPr b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курса: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формирование первичных представлений об астрономической картине мира</a:t>
            </a:r>
          </a:p>
          <a:p>
            <a:pPr indent="0" lvl="0" marL="0" marR="0" rtl="0" algn="just">
              <a:spcBef>
                <a:spcPts val="0"/>
              </a:spcBef>
              <a:buSzPct val="25000"/>
              <a:buNone/>
            </a:pPr>
            <a:r>
              <a:rPr b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Форма организации внеурочной деятельности: 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индивидуальная, групповая</a:t>
            </a:r>
          </a:p>
          <a:p>
            <a:pPr indent="0" lvl="0" marL="0" marR="0" rtl="0" algn="just">
              <a:spcBef>
                <a:spcPts val="0"/>
              </a:spcBef>
              <a:buSzPct val="25000"/>
              <a:buNone/>
            </a:pPr>
            <a:r>
              <a:rPr b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Продолжительность: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9 уроков</a:t>
            </a:r>
          </a:p>
          <a:p>
            <a:pPr indent="0" lvl="0" marL="0" marR="0" rtl="0" algn="just">
              <a:spcBef>
                <a:spcPts val="0"/>
              </a:spcBef>
              <a:buSzPct val="25000"/>
              <a:buNone/>
            </a:pPr>
            <a:r>
              <a:rPr b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Основные виды деятельности: 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исследовательская, творческая, познавательная, продуктивная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Материально-техническое обеспечение: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компьютерный класс (компьютеры; проектор; интерактивная доска; мобильные устройства)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Ресурсное обеспечение: 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астрономические сайты, видеоролики, образовательные журналы</a:t>
            </a:r>
          </a:p>
        </p:txBody>
      </p:sp>
      <p:pic>
        <p:nvPicPr>
          <p:cNvPr descr="Картинки по запросу телескоп" id="127" name="Shape 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41899" y="2123099"/>
            <a:ext cx="3750000" cy="39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 b="25212" l="0" r="22726" t="9957"/>
          <a:stretch/>
        </p:blipFill>
        <p:spPr>
          <a:xfrm>
            <a:off x="0" y="1049100"/>
            <a:ext cx="12192000" cy="574941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Spacegid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 b="11055" l="13354" r="13588" t="11527"/>
          <a:stretch/>
        </p:blipFill>
        <p:spPr>
          <a:xfrm>
            <a:off x="343728" y="0"/>
            <a:ext cx="1150453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/>
          <p:cNvPicPr preferRelativeResize="0"/>
          <p:nvPr/>
        </p:nvPicPr>
        <p:blipFill rotWithShape="1">
          <a:blip r:embed="rId3">
            <a:alphaModFix/>
          </a:blip>
          <a:srcRect b="30837" l="10821" r="29722" t="12983"/>
          <a:stretch/>
        </p:blipFill>
        <p:spPr>
          <a:xfrm>
            <a:off x="728462" y="1027500"/>
            <a:ext cx="10735124" cy="570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/>
          <p:nvPr/>
        </p:nvSpPr>
        <p:spPr>
          <a:xfrm>
            <a:off x="25" y="0"/>
            <a:ext cx="12192000" cy="10275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Spacegid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b="32905" l="1395" r="40451" t="15355"/>
          <a:stretch/>
        </p:blipFill>
        <p:spPr>
          <a:xfrm>
            <a:off x="387953" y="1049100"/>
            <a:ext cx="11538820" cy="5774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Spacegid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/>
          <p:cNvPicPr preferRelativeResize="0"/>
          <p:nvPr/>
        </p:nvPicPr>
        <p:blipFill rotWithShape="1">
          <a:blip r:embed="rId3">
            <a:alphaModFix/>
          </a:blip>
          <a:srcRect b="9931" l="9507" r="12689" t="9915"/>
          <a:stretch/>
        </p:blipFill>
        <p:spPr>
          <a:xfrm>
            <a:off x="241250" y="36349"/>
            <a:ext cx="11709500" cy="6785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hape 276"/>
          <p:cNvPicPr preferRelativeResize="0"/>
          <p:nvPr/>
        </p:nvPicPr>
        <p:blipFill rotWithShape="1">
          <a:blip r:embed="rId3">
            <a:alphaModFix/>
          </a:blip>
          <a:srcRect b="11535" l="13903" r="14283" t="12724"/>
          <a:stretch/>
        </p:blipFill>
        <p:spPr>
          <a:xfrm>
            <a:off x="316307" y="0"/>
            <a:ext cx="115593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 b="14740" l="14280" r="14101" t="12213"/>
          <a:stretch/>
        </p:blipFill>
        <p:spPr>
          <a:xfrm>
            <a:off x="186358" y="38400"/>
            <a:ext cx="11819280" cy="67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/>
          <p:nvPr/>
        </p:nvSpPr>
        <p:spPr>
          <a:xfrm rot="1697609">
            <a:off x="8553893" y="4824311"/>
            <a:ext cx="480391" cy="66025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/>
          <p:cNvPicPr preferRelativeResize="0"/>
          <p:nvPr/>
        </p:nvPicPr>
        <p:blipFill rotWithShape="1">
          <a:blip r:embed="rId3">
            <a:alphaModFix/>
          </a:blip>
          <a:srcRect b="14282" l="13889" r="14105" t="11982"/>
          <a:stretch/>
        </p:blipFill>
        <p:spPr>
          <a:xfrm>
            <a:off x="143139" y="0"/>
            <a:ext cx="119057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/>
          <p:nvPr/>
        </p:nvSpPr>
        <p:spPr>
          <a:xfrm rot="-2700000">
            <a:off x="8778962" y="4854355"/>
            <a:ext cx="480266" cy="66015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hape 293"/>
          <p:cNvPicPr preferRelativeResize="0"/>
          <p:nvPr/>
        </p:nvPicPr>
        <p:blipFill rotWithShape="1">
          <a:blip r:embed="rId3">
            <a:alphaModFix/>
          </a:blip>
          <a:srcRect b="14743" l="14145" r="13979" t="12666"/>
          <a:stretch/>
        </p:blipFill>
        <p:spPr>
          <a:xfrm>
            <a:off x="127637" y="38362"/>
            <a:ext cx="11936715" cy="67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/>
          <p:nvPr/>
        </p:nvSpPr>
        <p:spPr>
          <a:xfrm rot="2700000">
            <a:off x="10144562" y="5064430"/>
            <a:ext cx="480266" cy="66015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 b="14282" l="14148" r="14105" t="12209"/>
          <a:stretch/>
        </p:blipFill>
        <p:spPr>
          <a:xfrm>
            <a:off x="189785" y="25237"/>
            <a:ext cx="11812424" cy="6807523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/>
          <p:nvPr/>
        </p:nvSpPr>
        <p:spPr>
          <a:xfrm rot="-3398849">
            <a:off x="10429696" y="5199607"/>
            <a:ext cx="480184" cy="65999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sonnikonline.club/wp-content/uploads/2016/06/zveznoe_nebo_1.jpg" id="132" name="Shape 132"/>
          <p:cNvPicPr preferRelativeResize="0"/>
          <p:nvPr/>
        </p:nvPicPr>
        <p:blipFill rotWithShape="1">
          <a:blip r:embed="rId3">
            <a:alphaModFix/>
          </a:blip>
          <a:srcRect b="25000" l="0" r="0" t="0"/>
          <a:stretch/>
        </p:blipFill>
        <p:spPr>
          <a:xfrm>
            <a:off x="0" y="17022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/>
          <p:nvPr/>
        </p:nvSpPr>
        <p:spPr>
          <a:xfrm>
            <a:off x="20" y="10"/>
            <a:ext cx="12191980" cy="123826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ru-RU" sz="6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Визитная карточка курса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450675" y="1417775"/>
            <a:ext cx="7893000" cy="4465500"/>
          </a:xfrm>
          <a:prstGeom prst="rect">
            <a:avLst/>
          </a:prstGeom>
          <a:solidFill>
            <a:srgbClr val="002060">
              <a:alpha val="63921"/>
            </a:srgbClr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Организационное сопровождение внеурочной деятельности средствами ИКТ: 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Google-документ; Google-презентация; Google-форма; Google-рисунок; Google Sky; Easel.ly; Piktochart.com; Wizer.me;  мобильные приложения: Star Chart; Sky View Free; Star Walk 2 Free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buSzPct val="25000"/>
              <a:buNone/>
            </a:pPr>
            <a:r>
              <a:rPr b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Направленность на профилизацию: 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 можно проводить как в классах с физико-математическим уклоном, так и в гуманитарных классах, так как курс носит ознакомительный характер и не требует высокого уровня математических знаний.</a:t>
            </a:r>
          </a:p>
          <a:p>
            <a:pPr indent="0" lvl="0" marL="0" marR="0" rtl="0" algn="just">
              <a:spcBef>
                <a:spcPts val="0"/>
              </a:spcBef>
              <a:buSzPct val="25000"/>
              <a:buNone/>
            </a:pPr>
            <a:r>
              <a:rPr b="1" i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 рассчитан на уроки длительностью 45 минут.</a:t>
            </a:r>
          </a:p>
        </p:txBody>
      </p:sp>
      <p:pic>
        <p:nvPicPr>
          <p:cNvPr descr="Картинки по запросу телескоп" id="135" name="Shape 135"/>
          <p:cNvPicPr preferRelativeResize="0"/>
          <p:nvPr/>
        </p:nvPicPr>
        <p:blipFill rotWithShape="1">
          <a:blip r:embed="rId4">
            <a:alphaModFix/>
          </a:blip>
          <a:srcRect b="0" l="8151" r="4198" t="3353"/>
          <a:stretch/>
        </p:blipFill>
        <p:spPr>
          <a:xfrm>
            <a:off x="8418750" y="1672900"/>
            <a:ext cx="3571800" cy="41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 b="16561" l="14020" r="38191" t="17269"/>
          <a:stretch/>
        </p:blipFill>
        <p:spPr>
          <a:xfrm>
            <a:off x="0" y="832525"/>
            <a:ext cx="7365864" cy="573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 rotWithShape="1">
          <a:blip r:embed="rId4">
            <a:alphaModFix/>
          </a:blip>
          <a:srcRect b="4209" l="61843" r="13994" t="42096"/>
          <a:stretch/>
        </p:blipFill>
        <p:spPr>
          <a:xfrm>
            <a:off x="7455925" y="804387"/>
            <a:ext cx="4634064" cy="579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/>
          <p:nvPr/>
        </p:nvSpPr>
        <p:spPr>
          <a:xfrm rot="-8379764">
            <a:off x="8193864" y="5199660"/>
            <a:ext cx="480158" cy="66000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0" y="3518675"/>
            <a:ext cx="2701200" cy="3339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8830550" y="3518675"/>
            <a:ext cx="2701200" cy="3339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8223675" y="3218575"/>
            <a:ext cx="2701200" cy="66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ru-RU" sz="2400">
                <a:latin typeface="Times New Roman"/>
                <a:ea typeface="Times New Roman"/>
                <a:cs typeface="Times New Roman"/>
                <a:sym typeface="Times New Roman"/>
              </a:rPr>
              <a:t>РЕЖИМ НАБЛЮДЕНИЯ</a:t>
            </a:r>
          </a:p>
        </p:txBody>
      </p:sp>
      <p:sp>
        <p:nvSpPr>
          <p:cNvPr id="311" name="Shape 311"/>
          <p:cNvSpPr/>
          <p:nvPr/>
        </p:nvSpPr>
        <p:spPr>
          <a:xfrm>
            <a:off x="25" y="0"/>
            <a:ext cx="12192000" cy="8139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b="1" lang="ru-RU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проследить жизненный цикл звезды?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hape 316"/>
          <p:cNvPicPr preferRelativeResize="0"/>
          <p:nvPr/>
        </p:nvPicPr>
        <p:blipFill rotWithShape="1">
          <a:blip r:embed="rId3">
            <a:alphaModFix/>
          </a:blip>
          <a:srcRect b="15198" l="14278" r="16034" t="15874"/>
          <a:stretch/>
        </p:blipFill>
        <p:spPr>
          <a:xfrm>
            <a:off x="0" y="37337"/>
            <a:ext cx="12192000" cy="678333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/>
          <p:nvPr/>
        </p:nvSpPr>
        <p:spPr>
          <a:xfrm rot="7598445">
            <a:off x="7473663" y="517577"/>
            <a:ext cx="480063" cy="65994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" name="Shape 318"/>
          <p:cNvSpPr/>
          <p:nvPr/>
        </p:nvSpPr>
        <p:spPr>
          <a:xfrm rot="-7405919">
            <a:off x="8991488" y="4061472"/>
            <a:ext cx="480264" cy="65998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 b="16567" l="14284" r="15999" t="17529"/>
          <a:stretch/>
        </p:blipFill>
        <p:spPr>
          <a:xfrm>
            <a:off x="0" y="187615"/>
            <a:ext cx="12192000" cy="648275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/>
          <p:nvPr/>
        </p:nvSpPr>
        <p:spPr>
          <a:xfrm rot="8556883">
            <a:off x="7443421" y="472516"/>
            <a:ext cx="480259" cy="66002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" name="Shape 325"/>
          <p:cNvSpPr/>
          <p:nvPr/>
        </p:nvSpPr>
        <p:spPr>
          <a:xfrm rot="-7226517">
            <a:off x="8961524" y="3911280"/>
            <a:ext cx="480198" cy="66012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hape 330"/>
          <p:cNvPicPr preferRelativeResize="0"/>
          <p:nvPr/>
        </p:nvPicPr>
        <p:blipFill rotWithShape="1">
          <a:blip r:embed="rId3">
            <a:alphaModFix/>
          </a:blip>
          <a:srcRect b="25801" l="19083" r="20449" t="10492"/>
          <a:stretch/>
        </p:blipFill>
        <p:spPr>
          <a:xfrm>
            <a:off x="310465" y="0"/>
            <a:ext cx="115710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 b="47283" l="19994" r="21883" t="8402"/>
          <a:stretch/>
        </p:blipFill>
        <p:spPr>
          <a:xfrm>
            <a:off x="0" y="1156175"/>
            <a:ext cx="12192000" cy="52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Contenton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ape 341"/>
          <p:cNvPicPr preferRelativeResize="0"/>
          <p:nvPr/>
        </p:nvPicPr>
        <p:blipFill rotWithShape="1">
          <a:blip r:embed="rId3">
            <a:alphaModFix/>
          </a:blip>
          <a:srcRect b="20714" l="20086" r="21488" t="34883"/>
          <a:stretch/>
        </p:blipFill>
        <p:spPr>
          <a:xfrm>
            <a:off x="43249" y="1124124"/>
            <a:ext cx="12105524" cy="517574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Contenton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hape 347"/>
          <p:cNvPicPr preferRelativeResize="0"/>
          <p:nvPr/>
        </p:nvPicPr>
        <p:blipFill rotWithShape="1">
          <a:blip r:embed="rId3">
            <a:alphaModFix/>
          </a:blip>
          <a:srcRect b="5707" l="22210" r="23353" t="51283"/>
          <a:stretch/>
        </p:blipFill>
        <p:spPr>
          <a:xfrm>
            <a:off x="46225" y="1177674"/>
            <a:ext cx="12099548" cy="537740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Contenton</a:t>
            </a:r>
          </a:p>
        </p:txBody>
      </p:sp>
      <p:sp>
        <p:nvSpPr>
          <p:cNvPr id="349" name="Shape 349"/>
          <p:cNvSpPr/>
          <p:nvPr/>
        </p:nvSpPr>
        <p:spPr>
          <a:xfrm>
            <a:off x="3556650" y="1492800"/>
            <a:ext cx="2671200" cy="1200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/>
          <p:cNvPicPr preferRelativeResize="0"/>
          <p:nvPr/>
        </p:nvPicPr>
        <p:blipFill rotWithShape="1">
          <a:blip r:embed="rId3">
            <a:alphaModFix/>
          </a:blip>
          <a:srcRect b="22226" l="29771" r="4273" t="11858"/>
          <a:stretch/>
        </p:blipFill>
        <p:spPr>
          <a:xfrm>
            <a:off x="287125" y="0"/>
            <a:ext cx="11891523" cy="668507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Contenton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hape 360"/>
          <p:cNvPicPr preferRelativeResize="0"/>
          <p:nvPr/>
        </p:nvPicPr>
        <p:blipFill rotWithShape="1">
          <a:blip r:embed="rId3">
            <a:alphaModFix/>
          </a:blip>
          <a:srcRect b="20161" l="28945" r="25790" t="18725"/>
          <a:stretch/>
        </p:blipFill>
        <p:spPr>
          <a:xfrm>
            <a:off x="1782937" y="82199"/>
            <a:ext cx="8626123" cy="655069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Contenton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Shape 366"/>
          <p:cNvPicPr preferRelativeResize="0"/>
          <p:nvPr/>
        </p:nvPicPr>
        <p:blipFill rotWithShape="1">
          <a:blip r:embed="rId3">
            <a:alphaModFix/>
          </a:blip>
          <a:srcRect b="10161" l="14618" r="2510" t="7629"/>
          <a:stretch/>
        </p:blipFill>
        <p:spPr>
          <a:xfrm>
            <a:off x="0" y="54546"/>
            <a:ext cx="12192000" cy="6803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sonnikonline.club/wp-content/uploads/2016/06/zveznoe_nebo_1.jpg" id="140" name="Shape 140"/>
          <p:cNvPicPr preferRelativeResize="0"/>
          <p:nvPr/>
        </p:nvPicPr>
        <p:blipFill rotWithShape="1">
          <a:blip r:embed="rId3">
            <a:alphaModFix/>
          </a:blip>
          <a:srcRect b="25000" l="0" r="0" t="0"/>
          <a:stretch/>
        </p:blipFill>
        <p:spPr>
          <a:xfrm>
            <a:off x="28604" y="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/>
          <p:nvPr/>
        </p:nvSpPr>
        <p:spPr>
          <a:xfrm>
            <a:off x="20" y="10"/>
            <a:ext cx="12191980" cy="123826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ru-RU" sz="6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Тематика занятий курса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583775" y="1997850"/>
            <a:ext cx="7153500" cy="3351600"/>
          </a:xfrm>
          <a:prstGeom prst="rect">
            <a:avLst/>
          </a:prstGeom>
          <a:solidFill>
            <a:srgbClr val="002060">
              <a:alpha val="63921"/>
            </a:srgbClr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 астрономии. Астрономия и астрология.</a:t>
            </a:r>
          </a:p>
          <a:p>
            <a:pPr indent="-457200" lvl="0" marL="45720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Звездное небо</a:t>
            </a:r>
          </a:p>
          <a:p>
            <a:pPr indent="-457200" lvl="0" marL="45720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Небесные координаты</a:t>
            </a:r>
          </a:p>
          <a:p>
            <a:pPr indent="-457200" lvl="0" marL="45720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Видимое движение планет</a:t>
            </a:r>
          </a:p>
          <a:p>
            <a:pPr indent="-457200" lvl="0" marL="45720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Солнце</a:t>
            </a:r>
          </a:p>
          <a:p>
            <a:pPr indent="-457200" lvl="0" marL="45720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Природа Луны</a:t>
            </a:r>
          </a:p>
          <a:p>
            <a:pPr indent="-457200" lvl="0" marL="45720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Устройство Солнечной системы</a:t>
            </a:r>
          </a:p>
          <a:p>
            <a:pPr indent="-457200" lvl="0" marL="45720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Эволюция звезд</a:t>
            </a:r>
          </a:p>
          <a:p>
            <a:pPr indent="-457200" lvl="0" marL="45720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Лунный заговор</a:t>
            </a:r>
          </a:p>
        </p:txBody>
      </p:sp>
      <p:pic>
        <p:nvPicPr>
          <p:cNvPr descr="Похожее изображение" id="143" name="Shape 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2078" y="1908915"/>
            <a:ext cx="4371459" cy="3874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Shape 371"/>
          <p:cNvPicPr preferRelativeResize="0"/>
          <p:nvPr/>
        </p:nvPicPr>
        <p:blipFill rotWithShape="1">
          <a:blip r:embed="rId3">
            <a:alphaModFix/>
          </a:blip>
          <a:srcRect b="65897" l="77656" r="2986" t="12142"/>
          <a:stretch/>
        </p:blipFill>
        <p:spPr>
          <a:xfrm>
            <a:off x="566100" y="1103600"/>
            <a:ext cx="6201875" cy="39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 rotWithShape="1">
          <a:blip r:embed="rId3">
            <a:alphaModFix/>
          </a:blip>
          <a:srcRect b="17683" l="77656" r="2510" t="34419"/>
          <a:stretch/>
        </p:blipFill>
        <p:spPr>
          <a:xfrm>
            <a:off x="7304175" y="952499"/>
            <a:ext cx="4296000" cy="583617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/>
          <p:nvPr/>
        </p:nvSpPr>
        <p:spPr>
          <a:xfrm>
            <a:off x="3517225" y="5409550"/>
            <a:ext cx="2836200" cy="72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b="1" lang="ru-RU" sz="2000">
                <a:latin typeface="Times New Roman"/>
                <a:ea typeface="Times New Roman"/>
                <a:cs typeface="Times New Roman"/>
                <a:sym typeface="Times New Roman"/>
              </a:rPr>
              <a:t>ЧТО ОТОБРАЖАТЬ НА КАРТЕ?</a:t>
            </a:r>
          </a:p>
        </p:txBody>
      </p:sp>
      <p:sp>
        <p:nvSpPr>
          <p:cNvPr id="374" name="Shape 374"/>
          <p:cNvSpPr/>
          <p:nvPr/>
        </p:nvSpPr>
        <p:spPr>
          <a:xfrm rot="5400000">
            <a:off x="6588639" y="5439693"/>
            <a:ext cx="480300" cy="66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25" y="0"/>
            <a:ext cx="12192000" cy="9525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карты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hape 380"/>
          <p:cNvPicPr preferRelativeResize="0"/>
          <p:nvPr/>
        </p:nvPicPr>
        <p:blipFill rotWithShape="1">
          <a:blip r:embed="rId3">
            <a:alphaModFix/>
          </a:blip>
          <a:srcRect b="5290" l="0" r="0" t="7987"/>
          <a:stretch/>
        </p:blipFill>
        <p:spPr>
          <a:xfrm>
            <a:off x="32887" y="471300"/>
            <a:ext cx="12126223" cy="591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/>
          <p:nvPr/>
        </p:nvSpPr>
        <p:spPr>
          <a:xfrm>
            <a:off x="9634300" y="877550"/>
            <a:ext cx="2557800" cy="705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2" name="Shape 382"/>
          <p:cNvSpPr/>
          <p:nvPr/>
        </p:nvSpPr>
        <p:spPr>
          <a:xfrm>
            <a:off x="9409200" y="2026700"/>
            <a:ext cx="2491075" cy="420200"/>
          </a:xfrm>
          <a:prstGeom prst="flowChartProcess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ru-RU" sz="2000">
                <a:latin typeface="Times New Roman"/>
                <a:ea typeface="Times New Roman"/>
                <a:cs typeface="Times New Roman"/>
                <a:sym typeface="Times New Roman"/>
              </a:rPr>
              <a:t>ИНФРАКРАСНЫЕ</a:t>
            </a:r>
          </a:p>
        </p:txBody>
      </p:sp>
      <p:sp>
        <p:nvSpPr>
          <p:cNvPr id="383" name="Shape 383"/>
          <p:cNvSpPr/>
          <p:nvPr/>
        </p:nvSpPr>
        <p:spPr>
          <a:xfrm>
            <a:off x="9181775" y="2740675"/>
            <a:ext cx="2718500" cy="420200"/>
          </a:xfrm>
          <a:prstGeom prst="flowChartProcess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ru-RU" sz="2000">
                <a:latin typeface="Times New Roman"/>
                <a:ea typeface="Times New Roman"/>
                <a:cs typeface="Times New Roman"/>
                <a:sym typeface="Times New Roman"/>
              </a:rPr>
              <a:t>МИКРОВОЛНОВЫЕ</a:t>
            </a:r>
          </a:p>
        </p:txBody>
      </p:sp>
      <p:sp>
        <p:nvSpPr>
          <p:cNvPr id="384" name="Shape 384"/>
          <p:cNvSpPr/>
          <p:nvPr/>
        </p:nvSpPr>
        <p:spPr>
          <a:xfrm>
            <a:off x="9409200" y="3454650"/>
            <a:ext cx="2491075" cy="420200"/>
          </a:xfrm>
          <a:prstGeom prst="flowChartProcess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ru-RU" sz="2000">
                <a:latin typeface="Times New Roman"/>
                <a:ea typeface="Times New Roman"/>
                <a:cs typeface="Times New Roman"/>
                <a:sym typeface="Times New Roman"/>
              </a:rPr>
              <a:t>ИСТОРИЧЕСКИЕ</a:t>
            </a:r>
          </a:p>
        </p:txBody>
      </p:sp>
      <p:sp>
        <p:nvSpPr>
          <p:cNvPr id="385" name="Shape 385"/>
          <p:cNvSpPr/>
          <p:nvPr/>
        </p:nvSpPr>
        <p:spPr>
          <a:xfrm>
            <a:off x="10819825" y="1627875"/>
            <a:ext cx="315000" cy="420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hape 390"/>
          <p:cNvPicPr preferRelativeResize="0"/>
          <p:nvPr/>
        </p:nvPicPr>
        <p:blipFill rotWithShape="1">
          <a:blip r:embed="rId3">
            <a:alphaModFix/>
          </a:blip>
          <a:srcRect b="5078" l="0" r="0" t="7363"/>
          <a:stretch/>
        </p:blipFill>
        <p:spPr>
          <a:xfrm>
            <a:off x="0" y="426687"/>
            <a:ext cx="12192000" cy="6004633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Shape 391"/>
          <p:cNvSpPr/>
          <p:nvPr/>
        </p:nvSpPr>
        <p:spPr>
          <a:xfrm>
            <a:off x="25" y="-1"/>
            <a:ext cx="12192000" cy="11628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Инфракрасный режим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Shape 396"/>
          <p:cNvPicPr preferRelativeResize="0"/>
          <p:nvPr/>
        </p:nvPicPr>
        <p:blipFill rotWithShape="1">
          <a:blip r:embed="rId3">
            <a:alphaModFix/>
          </a:blip>
          <a:srcRect b="5702" l="0" r="0" t="7363"/>
          <a:stretch/>
        </p:blipFill>
        <p:spPr>
          <a:xfrm>
            <a:off x="47412" y="471300"/>
            <a:ext cx="12097176" cy="591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/>
          <p:nvPr/>
        </p:nvSpPr>
        <p:spPr>
          <a:xfrm>
            <a:off x="25" y="-1"/>
            <a:ext cx="12192000" cy="11628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Исторический режим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Shape 402"/>
          <p:cNvPicPr preferRelativeResize="0"/>
          <p:nvPr/>
        </p:nvPicPr>
        <p:blipFill rotWithShape="1">
          <a:blip r:embed="rId3">
            <a:alphaModFix/>
          </a:blip>
          <a:srcRect b="5914" l="0" r="36608" t="10312"/>
          <a:stretch/>
        </p:blipFill>
        <p:spPr>
          <a:xfrm>
            <a:off x="1635381" y="41100"/>
            <a:ext cx="9017820" cy="67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Shape 403"/>
          <p:cNvSpPr/>
          <p:nvPr/>
        </p:nvSpPr>
        <p:spPr>
          <a:xfrm>
            <a:off x="1125575" y="5889725"/>
            <a:ext cx="2851200" cy="855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Shape 408"/>
          <p:cNvPicPr preferRelativeResize="0"/>
          <p:nvPr/>
        </p:nvPicPr>
        <p:blipFill rotWithShape="1">
          <a:blip r:embed="rId3">
            <a:alphaModFix/>
          </a:blip>
          <a:srcRect b="5702" l="0" r="0" t="7363"/>
          <a:stretch/>
        </p:blipFill>
        <p:spPr>
          <a:xfrm>
            <a:off x="0" y="448129"/>
            <a:ext cx="12192000" cy="5961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Shape 413"/>
          <p:cNvPicPr preferRelativeResize="0"/>
          <p:nvPr/>
        </p:nvPicPr>
        <p:blipFill rotWithShape="1">
          <a:blip r:embed="rId3">
            <a:alphaModFix/>
          </a:blip>
          <a:srcRect b="5919" l="0" r="36118" t="10823"/>
          <a:stretch/>
        </p:blipFill>
        <p:spPr>
          <a:xfrm>
            <a:off x="1618737" y="-12"/>
            <a:ext cx="8954524" cy="6565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Shape 414"/>
          <p:cNvSpPr/>
          <p:nvPr/>
        </p:nvSpPr>
        <p:spPr>
          <a:xfrm>
            <a:off x="1200625" y="5499575"/>
            <a:ext cx="2716200" cy="1358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Shape 419"/>
          <p:cNvPicPr preferRelativeResize="0"/>
          <p:nvPr/>
        </p:nvPicPr>
        <p:blipFill rotWithShape="1">
          <a:blip r:embed="rId3">
            <a:alphaModFix/>
          </a:blip>
          <a:srcRect b="6751" l="0" r="0" t="10807"/>
          <a:stretch/>
        </p:blipFill>
        <p:spPr>
          <a:xfrm>
            <a:off x="0" y="97525"/>
            <a:ext cx="12192000" cy="6397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sonnikonline.club/wp-content/uploads/2016/06/zveznoe_nebo_1.jpg" id="424" name="Shape 424"/>
          <p:cNvPicPr preferRelativeResize="0"/>
          <p:nvPr/>
        </p:nvPicPr>
        <p:blipFill rotWithShape="1">
          <a:blip r:embed="rId3">
            <a:alphaModFix/>
          </a:blip>
          <a:srcRect b="2500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Shape 425"/>
          <p:cNvSpPr/>
          <p:nvPr/>
        </p:nvSpPr>
        <p:spPr>
          <a:xfrm>
            <a:off x="0" y="1852251"/>
            <a:ext cx="12192000" cy="1839627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ru-RU" sz="6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Спасибо за внимание!</a:t>
            </a:r>
          </a:p>
        </p:txBody>
      </p:sp>
      <p:pic>
        <p:nvPicPr>
          <p:cNvPr descr="Похожее изображение" id="426" name="Shape 426"/>
          <p:cNvPicPr preferRelativeResize="0"/>
          <p:nvPr/>
        </p:nvPicPr>
        <p:blipFill rotWithShape="1">
          <a:blip r:embed="rId4">
            <a:alphaModFix/>
          </a:blip>
          <a:srcRect b="0" l="11241" r="0" t="0"/>
          <a:stretch/>
        </p:blipFill>
        <p:spPr>
          <a:xfrm>
            <a:off x="77515" y="55048"/>
            <a:ext cx="2989517" cy="2985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телескоп" id="427" name="Shape 4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61118" y="3596685"/>
            <a:ext cx="3060528" cy="3223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static.download-vn.com/com.escapistgames.starchart.png" id="148" name="Shape 148"/>
          <p:cNvPicPr preferRelativeResize="0"/>
          <p:nvPr/>
        </p:nvPicPr>
        <p:blipFill rotWithShape="1">
          <a:blip r:embed="rId3">
            <a:alphaModFix/>
          </a:blip>
          <a:srcRect b="0" l="0" r="0"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/>
          <p:nvPr/>
        </p:nvSpPr>
        <p:spPr>
          <a:xfrm>
            <a:off x="19" y="10"/>
            <a:ext cx="12192000" cy="12384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ru-RU" sz="5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Роль ИКТ</a:t>
            </a:r>
          </a:p>
        </p:txBody>
      </p:sp>
      <p:sp>
        <p:nvSpPr>
          <p:cNvPr id="150" name="Shape 150"/>
          <p:cNvSpPr/>
          <p:nvPr/>
        </p:nvSpPr>
        <p:spPr>
          <a:xfrm>
            <a:off x="8684250" y="1314000"/>
            <a:ext cx="3148500" cy="4089600"/>
          </a:xfrm>
          <a:prstGeom prst="rect">
            <a:avLst/>
          </a:prstGeom>
          <a:solidFill>
            <a:srgbClr val="002060">
              <a:alpha val="50980"/>
            </a:srgbClr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buSzPct val="25000"/>
              <a:buNone/>
            </a:pP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 занятий в рамках модели </a:t>
            </a:r>
            <a:r>
              <a:rPr b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BYOD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помощью таких мобильных 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приложений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как </a:t>
            </a:r>
            <a:r>
              <a:rPr b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Chart, Sky View Free, Star Walk 2 Free 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др. создаст на уроке эффект «</a:t>
            </a:r>
            <a:r>
              <a:rPr b="1"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ВАУ</a:t>
            </a:r>
            <a:r>
              <a:rPr lang="ru-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и поможет удерживать интерес к курсу.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Sky View Free</a:t>
            </a:r>
          </a:p>
        </p:txBody>
      </p:sp>
      <p:cxnSp>
        <p:nvCxnSpPr>
          <p:cNvPr id="157" name="Shape 157"/>
          <p:cNvCxnSpPr/>
          <p:nvPr/>
        </p:nvCxnSpPr>
        <p:spPr>
          <a:xfrm flipH="1">
            <a:off x="379350" y="5091150"/>
            <a:ext cx="1387500" cy="1191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58" name="Shape 158"/>
          <p:cNvSpPr txBox="1"/>
          <p:nvPr/>
        </p:nvSpPr>
        <p:spPr>
          <a:xfrm>
            <a:off x="1042600" y="1782175"/>
            <a:ext cx="3261000" cy="30720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ru-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Нажав на этот восклицательный знак, вы можете узнать подробную информацию об интересующем вас объекте:созвездии, планете, спутнике.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Sky View Free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Sky View Free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/>
          <p:nvPr/>
        </p:nvSpPr>
        <p:spPr>
          <a:xfrm>
            <a:off x="19" y="10"/>
            <a:ext cx="12192000" cy="10491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ru-RU" sz="5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Sky View Free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