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7" r:id="rId4"/>
    <p:sldId id="258" r:id="rId5"/>
    <p:sldId id="259" r:id="rId6"/>
    <p:sldId id="260" r:id="rId7"/>
    <p:sldId id="268" r:id="rId8"/>
    <p:sldId id="265" r:id="rId9"/>
    <p:sldId id="261" r:id="rId10"/>
    <p:sldId id="263" r:id="rId11"/>
    <p:sldId id="266" r:id="rId12"/>
    <p:sldId id="264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4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5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5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5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4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6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4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5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7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4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7"/>
            <a:ext cx="12193057" cy="1170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65315"/>
            <a:ext cx="10325100" cy="1107576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ea typeface="+mn-ea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27" y="251228"/>
            <a:ext cx="566977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7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0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84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7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7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1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6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9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1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1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5842-E476-4D5E-AE5B-9F27CC0C0CF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EF57-7F4B-43DB-9034-8F3E27E8B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B0E8-3112-4F2F-9447-5DDEC195F7F8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1DA0-C02E-4C70-827B-43AA4BB5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6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-tech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8" descr="триколор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процесс 9"/>
          <p:cNvSpPr/>
          <p:nvPr/>
        </p:nvSpPr>
        <p:spPr>
          <a:xfrm>
            <a:off x="0" y="1876949"/>
            <a:ext cx="12192000" cy="2453006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675" y="2313432"/>
            <a:ext cx="9772650" cy="1699768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</a:rPr>
              <a:t>АИС «СЕТЕВОЙ ГОРОД. ОБРАЗОВАНИЕ. МОДУЛЬ ДЛЯ ПРОФЕССИОНАЛЬНЫХ ОБРАЗОВАТЕЛЬНЫХ ОРГАНИЗАЦИЙ»: ПЕРСПЕКТИВЫ </a:t>
            </a:r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</a:rPr>
              <a:t>И </a:t>
            </a:r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</a:rPr>
              <a:t>РЕАЛИИ</a:t>
            </a:r>
            <a:endParaRPr lang="ru-RU" altLang="ru-RU" sz="2800" spc="300" dirty="0" smtClean="0">
              <a:solidFill>
                <a:schemeClr val="bg1"/>
              </a:solidFill>
              <a:latin typeface="AGLettericaCompressed" pitchFamily="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65600" y="5164138"/>
            <a:ext cx="3979863" cy="160178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4000"/>
                </a:schemeClr>
              </a:gs>
              <a:gs pos="53000">
                <a:schemeClr val="tx1">
                  <a:lumMod val="95000"/>
                  <a:lumOff val="5000"/>
                  <a:alpha val="11000"/>
                </a:schemeClr>
              </a:gs>
              <a:gs pos="100000">
                <a:srgbClr val="4C4C4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21325"/>
            <a:ext cx="12192000" cy="10048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ЗАО </a:t>
            </a:r>
            <a:r>
              <a:rPr lang="en-US" altLang="ru-RU" sz="2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2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ИРТех</a:t>
            </a:r>
            <a:r>
              <a:rPr lang="en-US" altLang="ru-RU" sz="2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www.ir-tech.ru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 Самара</a:t>
            </a:r>
            <a:endParaRPr lang="en-US" altLang="ru-RU" sz="180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57" name="Группа 13"/>
          <p:cNvGrpSpPr>
            <a:grpSpLocks/>
          </p:cNvGrpSpPr>
          <p:nvPr/>
        </p:nvGrpSpPr>
        <p:grpSpPr bwMode="auto">
          <a:xfrm>
            <a:off x="1055688" y="347663"/>
            <a:ext cx="9945687" cy="950912"/>
            <a:chOff x="1085095" y="389046"/>
            <a:chExt cx="9945106" cy="950014"/>
          </a:xfrm>
        </p:grpSpPr>
        <p:pic>
          <p:nvPicPr>
            <p:cNvPr id="2058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904" y="389046"/>
              <a:ext cx="898358" cy="950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Заголовок 1"/>
            <p:cNvSpPr txBox="1">
              <a:spLocks/>
            </p:cNvSpPr>
            <p:nvPr/>
          </p:nvSpPr>
          <p:spPr bwMode="auto">
            <a:xfrm>
              <a:off x="1085095" y="595226"/>
              <a:ext cx="9945106" cy="4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400" b="1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ru-RU" altLang="ru-RU" sz="1400" b="1" spc="300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ИННОВАЦИОННЫЕ</a:t>
              </a:r>
              <a:r>
                <a:rPr lang="en-US" altLang="ru-RU" sz="1400" b="1" spc="300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1400" b="1" spc="300" dirty="0" smtClean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РЕШЕНИЯ                 </a:t>
              </a:r>
              <a:r>
                <a:rPr lang="ru-RU" altLang="ru-RU" sz="1400" b="1" spc="300" dirty="0" smtClean="0">
                  <a:solidFill>
                    <a:srgbClr val="2E75B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ДЛЯ</a:t>
              </a:r>
              <a:r>
                <a:rPr lang="en-US" altLang="ru-RU" sz="1400" b="1" spc="300" dirty="0" smtClean="0">
                  <a:solidFill>
                    <a:srgbClr val="2E75B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C</a:t>
              </a:r>
              <a:r>
                <a:rPr lang="ru-RU" altLang="ru-RU" sz="1400" b="1" spc="300" dirty="0" smtClean="0">
                  <a:solidFill>
                    <a:srgbClr val="2E75B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ИСТЕМЫ 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734" y="1322705"/>
            <a:ext cx="7262114" cy="31761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Поля в личных карточках (ЛК) студентов, касающиеся здоровья.</a:t>
            </a:r>
          </a:p>
          <a:p>
            <a:r>
              <a:rPr lang="ru-RU" dirty="0" smtClean="0"/>
              <a:t>Поля в ЛК студентов, касающиеся будущего трудоустройства.</a:t>
            </a:r>
          </a:p>
          <a:p>
            <a:r>
              <a:rPr lang="ru-RU" dirty="0" smtClean="0"/>
              <a:t>Поля для внесения всех документов студента об образовании с их реквизитами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Поля в ЛК сотрудников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Портфолио </a:t>
            </a:r>
            <a:r>
              <a:rPr lang="ru-RU" dirty="0"/>
              <a:t>студента.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382" y="1312773"/>
            <a:ext cx="3463113" cy="552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443"/>
          <a:stretch/>
        </p:blipFill>
        <p:spPr>
          <a:xfrm>
            <a:off x="183148" y="4498848"/>
            <a:ext cx="4495165" cy="234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852" y="3963969"/>
            <a:ext cx="2760535" cy="273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6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0630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«Тарификация</a:t>
            </a:r>
            <a:r>
              <a:rPr lang="ru-RU" dirty="0" smtClean="0"/>
              <a:t>» для учета учебных часов </a:t>
            </a:r>
            <a:r>
              <a:rPr lang="ru-RU" dirty="0"/>
              <a:t>преподавателя, </a:t>
            </a:r>
            <a:r>
              <a:rPr lang="ru-RU" dirty="0" smtClean="0"/>
              <a:t>часов </a:t>
            </a:r>
            <a:r>
              <a:rPr lang="ru-RU" dirty="0"/>
              <a:t>консультирования, и </a:t>
            </a:r>
            <a:r>
              <a:rPr lang="ru-RU" dirty="0" smtClean="0"/>
              <a:t>часов практики.</a:t>
            </a:r>
            <a:endParaRPr lang="ru-RU" dirty="0"/>
          </a:p>
          <a:p>
            <a:r>
              <a:rPr lang="ru-RU" dirty="0" smtClean="0"/>
              <a:t>Возможность </a:t>
            </a:r>
            <a:r>
              <a:rPr lang="ru-RU" dirty="0"/>
              <a:t>выгрузки расписания в файл.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в системе приказов, ведомостей, приложений к диплому, академических справок и возможность вывода их на печать.</a:t>
            </a:r>
          </a:p>
          <a:p>
            <a:r>
              <a:rPr lang="ru-RU" dirty="0" smtClean="0"/>
              <a:t>Журнал замещений.</a:t>
            </a:r>
            <a:endParaRPr lang="ru-RU" dirty="0"/>
          </a:p>
          <a:p>
            <a:r>
              <a:rPr lang="ru-RU" dirty="0" smtClean="0"/>
              <a:t>Интеграция СГО (модуль ПОО) с АИС </a:t>
            </a:r>
            <a:r>
              <a:rPr lang="ru-RU" dirty="0"/>
              <a:t>«Е-услуги. Образование» </a:t>
            </a:r>
            <a:r>
              <a:rPr lang="ru-RU" dirty="0" smtClean="0"/>
              <a:t>(где уже разработан </a:t>
            </a:r>
            <a:r>
              <a:rPr lang="ru-RU" dirty="0"/>
              <a:t>модуль зачисления в </a:t>
            </a:r>
            <a:r>
              <a:rPr lang="ru-RU" dirty="0" smtClean="0"/>
              <a:t>ПОО). </a:t>
            </a:r>
          </a:p>
          <a:p>
            <a:r>
              <a:rPr lang="ru-RU" dirty="0" smtClean="0"/>
              <a:t>Архив выпущенных </a:t>
            </a:r>
            <a:r>
              <a:rPr lang="ru-RU" dirty="0"/>
              <a:t>учебных </a:t>
            </a:r>
            <a:r>
              <a:rPr lang="ru-RU" dirty="0" smtClean="0"/>
              <a:t>групп (просмотр информации: списки, ОПОП</a:t>
            </a:r>
            <a:r>
              <a:rPr lang="ru-RU" dirty="0"/>
              <a:t>, учебные планы, журналы, промежуточная и итоговая </a:t>
            </a:r>
            <a:r>
              <a:rPr lang="ru-RU" dirty="0" smtClean="0"/>
              <a:t>аттестация).</a:t>
            </a:r>
            <a:endParaRPr lang="ru-RU" dirty="0"/>
          </a:p>
          <a:p>
            <a:r>
              <a:rPr lang="ru-RU" dirty="0" smtClean="0"/>
              <a:t>Изменение </a:t>
            </a:r>
            <a:r>
              <a:rPr lang="ru-RU" dirty="0"/>
              <a:t>функционала «Академический отпуск».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уровня УО (контролирующего ведомства) для </a:t>
            </a:r>
            <a:r>
              <a:rPr lang="ru-RU" dirty="0" smtClean="0"/>
              <a:t>более оперативного </a:t>
            </a:r>
            <a:r>
              <a:rPr lang="ru-RU" dirty="0"/>
              <a:t>и </a:t>
            </a:r>
            <a:r>
              <a:rPr lang="ru-RU" dirty="0" smtClean="0"/>
              <a:t>удобного получения информации </a:t>
            </a:r>
            <a:r>
              <a:rPr lang="ru-RU" dirty="0"/>
              <a:t>о подотчетных ПОО.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отчетов, востребованных в ПОО и вышестоящих </a:t>
            </a:r>
            <a:r>
              <a:rPr lang="ru-RU" dirty="0" smtClean="0"/>
              <a:t>организациях.</a:t>
            </a:r>
          </a:p>
          <a:p>
            <a:r>
              <a:rPr lang="ru-RU" dirty="0" smtClean="0"/>
              <a:t>Интеграция </a:t>
            </a:r>
            <a:r>
              <a:rPr lang="ru-RU" dirty="0"/>
              <a:t>АИС с внешними </a:t>
            </a:r>
            <a:r>
              <a:rPr lang="ru-RU" dirty="0" smtClean="0"/>
              <a:t>системами.</a:t>
            </a:r>
          </a:p>
          <a:p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СПАСИБО ЗА </a:t>
            </a:r>
            <a:r>
              <a:rPr lang="ru-RU" altLang="ru-RU" dirty="0" smtClean="0"/>
              <a:t>ВНИМАНИЕ</a:t>
            </a:r>
            <a:r>
              <a:rPr lang="ru-RU" altLang="ru-RU" sz="3200" dirty="0" smtClean="0"/>
              <a:t>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4527" y="1983658"/>
            <a:ext cx="609627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ЗАО «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ИРТех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www.ir-tech.ru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ffectLst>
                <a:outerShdw blurRad="317500" dist="38100" dir="2700000" sx="105000" sy="105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тел.:  +7 (846) 972 02 05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факс: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+7 (846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) 263 53 37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0" dist="38100" dir="2700000" sx="105000" sy="105000" algn="tl" rotWithShape="0">
                    <a:prstClr val="black">
                      <a:alpha val="40000"/>
                    </a:prstClr>
                  </a:outerShdw>
                </a:effectLst>
              </a:rPr>
              <a:t>e-mail: spo@ir-tech.ru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effectLst>
                <a:outerShdw blurRad="317500" dist="38100" dir="2700000" sx="105000" sy="105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2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5"/>
            <a:ext cx="12193057" cy="117053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9772" y="13255"/>
            <a:ext cx="10939850" cy="1170533"/>
          </a:xfrm>
        </p:spPr>
        <p:txBody>
          <a:bodyPr/>
          <a:lstStyle/>
          <a:p>
            <a:r>
              <a:rPr lang="ru-RU" dirty="0" smtClean="0"/>
              <a:t>Современные ИКТ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98" y="296743"/>
            <a:ext cx="566977" cy="60355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063" y="1297802"/>
            <a:ext cx="3795209" cy="2657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9" y="1297802"/>
            <a:ext cx="3543592" cy="2657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9" y="3955496"/>
            <a:ext cx="5970862" cy="29025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068" y="4041297"/>
            <a:ext cx="3801532" cy="28167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22" y="1297802"/>
            <a:ext cx="3850179" cy="26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</a:t>
            </a:r>
            <a:r>
              <a:rPr lang="ru-RU" dirty="0"/>
              <a:t>в электронном виде </a:t>
            </a:r>
            <a:r>
              <a:rPr lang="ru-RU" dirty="0" smtClean="0"/>
              <a:t>первоочередных государственных </a:t>
            </a:r>
            <a:r>
              <a:rPr lang="ru-RU" dirty="0"/>
              <a:t>и </a:t>
            </a:r>
            <a:r>
              <a:rPr lang="ru-RU" dirty="0" smtClean="0"/>
              <a:t>муниципальных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017963"/>
          </a:xfrm>
        </p:spPr>
        <p:txBody>
          <a:bodyPr/>
          <a:lstStyle/>
          <a:p>
            <a:pPr marL="0" indent="0">
              <a:buNone/>
            </a:pPr>
            <a:endParaRPr lang="ru-RU" sz="1100" dirty="0" smtClean="0"/>
          </a:p>
          <a:p>
            <a:r>
              <a:rPr lang="ru-RU" dirty="0" smtClean="0"/>
              <a:t>о профессиональной образовательной организации;</a:t>
            </a:r>
          </a:p>
          <a:p>
            <a:r>
              <a:rPr lang="ru-RU" dirty="0"/>
              <a:t>об образовательных программах и </a:t>
            </a:r>
            <a:r>
              <a:rPr lang="ru-RU" dirty="0" smtClean="0"/>
              <a:t>учебных планах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о результатах сданных экзаменов, тестирования и вступительных испытаний; </a:t>
            </a:r>
          </a:p>
          <a:p>
            <a:r>
              <a:rPr lang="ru-RU" dirty="0" smtClean="0"/>
              <a:t>о зачислении в образовательную организацию; </a:t>
            </a:r>
          </a:p>
          <a:p>
            <a:r>
              <a:rPr lang="ru-RU" dirty="0" smtClean="0"/>
              <a:t>о </a:t>
            </a:r>
            <a:r>
              <a:rPr lang="ru-RU" dirty="0"/>
              <a:t>текущей </a:t>
            </a:r>
            <a:r>
              <a:rPr lang="ru-RU" dirty="0" smtClean="0"/>
              <a:t>успеваемости и др.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9934" y="1574224"/>
            <a:ext cx="77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Предоставление информации:</a:t>
            </a:r>
          </a:p>
        </p:txBody>
      </p:sp>
    </p:spTree>
    <p:extLst>
      <p:ext uri="{BB962C8B-B14F-4D97-AF65-F5344CB8AC3E}">
        <p14:creationId xmlns:p14="http://schemas.microsoft.com/office/powerpoint/2010/main" val="40050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использования АИС в ПОО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3561"/>
            <a:ext cx="10515600" cy="3386455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 системе в любое удобное время:</a:t>
            </a:r>
          </a:p>
          <a:p>
            <a:pPr marL="627063" indent="-271463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sz="2600" dirty="0" smtClean="0"/>
              <a:t>специалистов с учебными планами, расписанием и др.</a:t>
            </a:r>
          </a:p>
          <a:p>
            <a:pPr marL="627063" indent="-271463">
              <a:buFont typeface="Wingdings" panose="05000000000000000000" pitchFamily="2" charset="2"/>
              <a:buChar char="ü"/>
            </a:pPr>
            <a:r>
              <a:rPr lang="ru-RU" sz="2600" dirty="0" smtClean="0"/>
              <a:t>  преподавателей с журналом успеваемости, КТП</a:t>
            </a:r>
          </a:p>
          <a:p>
            <a:r>
              <a:rPr lang="ru-RU" dirty="0" smtClean="0"/>
              <a:t>Удаленная работа сотрудников</a:t>
            </a:r>
          </a:p>
          <a:p>
            <a:r>
              <a:rPr lang="ru-RU" dirty="0" smtClean="0"/>
              <a:t> Получение информации родителями о расписании, посещаемости и успеваемости студента из любого места, где есть Интернет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064" y="4334256"/>
            <a:ext cx="3469935" cy="251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606" y="4205204"/>
            <a:ext cx="3447288" cy="2652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016" y="4598077"/>
            <a:ext cx="2606420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Регионы, использующие АИС «Сетевой город. Образование. Модуль ПОО»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2" y="1546225"/>
            <a:ext cx="4885267" cy="4898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Алтайский край;</a:t>
            </a:r>
          </a:p>
          <a:p>
            <a:r>
              <a:rPr lang="ru-RU" dirty="0" smtClean="0"/>
              <a:t>Волгоградская область;</a:t>
            </a:r>
          </a:p>
          <a:p>
            <a:r>
              <a:rPr lang="ru-RU" dirty="0" smtClean="0"/>
              <a:t>Забайкальский край;</a:t>
            </a:r>
          </a:p>
          <a:p>
            <a:r>
              <a:rPr lang="ru-RU" dirty="0" smtClean="0"/>
              <a:t>Калужская область;</a:t>
            </a:r>
          </a:p>
          <a:p>
            <a:r>
              <a:rPr lang="ru-RU" dirty="0" smtClean="0"/>
              <a:t>Камчатский край;</a:t>
            </a:r>
          </a:p>
          <a:p>
            <a:r>
              <a:rPr lang="ru-RU" dirty="0" smtClean="0"/>
              <a:t>Карачаево-Черкесская Республика;</a:t>
            </a:r>
          </a:p>
          <a:p>
            <a:r>
              <a:rPr lang="ru-RU" dirty="0" smtClean="0"/>
              <a:t>Костромская область;</a:t>
            </a:r>
          </a:p>
          <a:p>
            <a:r>
              <a:rPr lang="ru-RU" dirty="0" smtClean="0"/>
              <a:t>Республика Бурятия;</a:t>
            </a:r>
          </a:p>
          <a:p>
            <a:r>
              <a:rPr lang="ru-RU" dirty="0" smtClean="0"/>
              <a:t>Республика Калмыкия;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58934" y="1546225"/>
            <a:ext cx="5988050" cy="449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Республика Коми;</a:t>
            </a:r>
          </a:p>
          <a:p>
            <a:r>
              <a:rPr lang="ru-RU" dirty="0" smtClean="0"/>
              <a:t>Республика Мордовия;</a:t>
            </a:r>
          </a:p>
          <a:p>
            <a:r>
              <a:rPr lang="ru-RU" dirty="0" smtClean="0"/>
              <a:t>Республика Саха (Якутия);</a:t>
            </a:r>
          </a:p>
          <a:p>
            <a:r>
              <a:rPr lang="ru-RU" dirty="0" smtClean="0"/>
              <a:t>Самарская область;</a:t>
            </a:r>
          </a:p>
          <a:p>
            <a:r>
              <a:rPr lang="ru-RU" dirty="0" smtClean="0"/>
              <a:t>Сахалинская область;</a:t>
            </a:r>
          </a:p>
          <a:p>
            <a:r>
              <a:rPr lang="ru-RU" dirty="0" smtClean="0"/>
              <a:t>Тверская область;</a:t>
            </a:r>
          </a:p>
          <a:p>
            <a:r>
              <a:rPr lang="ru-RU" dirty="0" smtClean="0"/>
              <a:t>Ульяновская область;</a:t>
            </a:r>
          </a:p>
          <a:p>
            <a:r>
              <a:rPr lang="ru-RU" dirty="0" smtClean="0"/>
              <a:t>Челябинская область;</a:t>
            </a:r>
          </a:p>
          <a:p>
            <a:r>
              <a:rPr lang="ru-RU" dirty="0" smtClean="0"/>
              <a:t>Ямало-Ненецкий автономный округ.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67" y="1172891"/>
            <a:ext cx="11825983" cy="522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Регионы, использующие АИС «Сетевой город. Образование. Модуль ПОО»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3872"/>
            <a:ext cx="4780663" cy="10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040919"/>
            <a:ext cx="232410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50" y="1359958"/>
            <a:ext cx="10795000" cy="26617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Зачисление </a:t>
            </a:r>
            <a:r>
              <a:rPr lang="ru-RU" dirty="0"/>
              <a:t>студента на несколько специальностей (например, на очной и заочной формах обучения).</a:t>
            </a:r>
          </a:p>
          <a:p>
            <a:r>
              <a:rPr lang="ru-RU" dirty="0" smtClean="0"/>
              <a:t>«</a:t>
            </a:r>
            <a:r>
              <a:rPr lang="ru-RU" dirty="0"/>
              <a:t>Журнал событий</a:t>
            </a:r>
            <a:r>
              <a:rPr lang="ru-RU" dirty="0" smtClean="0"/>
              <a:t>». Позволяет </a:t>
            </a:r>
            <a:r>
              <a:rPr lang="ru-RU" dirty="0"/>
              <a:t>просматривать основные действия пользователей.</a:t>
            </a:r>
          </a:p>
          <a:p>
            <a:r>
              <a:rPr lang="ru-RU" dirty="0" smtClean="0"/>
              <a:t>Замена </a:t>
            </a:r>
            <a:r>
              <a:rPr lang="ru-RU" dirty="0"/>
              <a:t>ОПОП </a:t>
            </a:r>
            <a:r>
              <a:rPr lang="ru-RU" dirty="0" smtClean="0"/>
              <a:t>(с учебным планом) для группы, в случае если ОПОП ранее была назначена сразу нескольким группам.</a:t>
            </a:r>
            <a:endParaRPr lang="ru-RU" dirty="0"/>
          </a:p>
          <a:p>
            <a:r>
              <a:rPr lang="ru-RU" dirty="0" smtClean="0"/>
              <a:t>Архив для не используемых ОПОП.</a:t>
            </a:r>
          </a:p>
          <a:p>
            <a:r>
              <a:rPr lang="ru-RU" dirty="0" smtClean="0"/>
              <a:t>Архив не используемых РП. Если РП снова будет востребована, ее можно восстановить из архива.</a:t>
            </a:r>
          </a:p>
          <a:p>
            <a:r>
              <a:rPr lang="ru-RU" dirty="0" smtClean="0"/>
              <a:t>Настраиваемый «Справочник специальностей».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84" y="3997719"/>
            <a:ext cx="5910792" cy="268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33" y="4040919"/>
            <a:ext cx="22955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4525895"/>
            <a:ext cx="27051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2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50" y="1326092"/>
            <a:ext cx="10795000" cy="25855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Поле в приказах «Действует с …».</a:t>
            </a:r>
            <a:endParaRPr lang="ru-RU" dirty="0"/>
          </a:p>
          <a:p>
            <a:r>
              <a:rPr lang="ru-RU" dirty="0" smtClean="0"/>
              <a:t>Экспорт </a:t>
            </a:r>
            <a:r>
              <a:rPr lang="ru-RU" dirty="0"/>
              <a:t>КТП в файл, </a:t>
            </a:r>
            <a:r>
              <a:rPr lang="ru-RU" dirty="0" smtClean="0"/>
              <a:t>и импорт </a:t>
            </a:r>
            <a:r>
              <a:rPr lang="ru-RU" dirty="0"/>
              <a:t>его из </a:t>
            </a:r>
            <a:r>
              <a:rPr lang="ru-RU" dirty="0" smtClean="0"/>
              <a:t>файла формата </a:t>
            </a:r>
            <a:r>
              <a:rPr lang="en-US" dirty="0" smtClean="0"/>
              <a:t>Excel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Выгрузка </a:t>
            </a:r>
            <a:r>
              <a:rPr lang="ru-RU" dirty="0"/>
              <a:t>в файл </a:t>
            </a:r>
            <a:r>
              <a:rPr lang="ru-RU" dirty="0" smtClean="0"/>
              <a:t>Журнала успеваемости (отказ </a:t>
            </a:r>
            <a:r>
              <a:rPr lang="ru-RU" dirty="0"/>
              <a:t>от ведения бумажного </a:t>
            </a:r>
            <a:r>
              <a:rPr lang="ru-RU" dirty="0" smtClean="0"/>
              <a:t>журнала).</a:t>
            </a:r>
            <a:endParaRPr lang="ru-RU" dirty="0"/>
          </a:p>
          <a:p>
            <a:r>
              <a:rPr lang="ru-RU" dirty="0" smtClean="0"/>
              <a:t>Автоматическое </a:t>
            </a:r>
            <a:r>
              <a:rPr lang="ru-RU" dirty="0"/>
              <a:t>заполнение </a:t>
            </a:r>
            <a:r>
              <a:rPr lang="ru-RU" dirty="0" smtClean="0"/>
              <a:t>некоторых </a:t>
            </a:r>
            <a:r>
              <a:rPr lang="ru-RU" dirty="0"/>
              <a:t>страниц </a:t>
            </a:r>
            <a:r>
              <a:rPr lang="ru-RU" dirty="0" smtClean="0"/>
              <a:t>отчета формы СПО-1.</a:t>
            </a:r>
            <a:endParaRPr lang="ru-RU" dirty="0"/>
          </a:p>
          <a:p>
            <a:r>
              <a:rPr lang="ru-RU" dirty="0" smtClean="0"/>
              <a:t>Вывод </a:t>
            </a:r>
            <a:r>
              <a:rPr lang="ru-RU" dirty="0"/>
              <a:t>нескольких сводных отчетов по всем ПОО на региональном </a:t>
            </a:r>
            <a:r>
              <a:rPr lang="ru-RU" dirty="0" smtClean="0"/>
              <a:t>уровне.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272" y="3911599"/>
            <a:ext cx="4303394" cy="256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18" y="3911598"/>
            <a:ext cx="3635654" cy="243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32" y="3998548"/>
            <a:ext cx="3754183" cy="238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4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50" y="1478492"/>
            <a:ext cx="10795000" cy="2306108"/>
          </a:xfrm>
        </p:spPr>
        <p:txBody>
          <a:bodyPr>
            <a:normAutofit fontScale="92500"/>
          </a:bodyPr>
          <a:lstStyle/>
          <a:p>
            <a:r>
              <a:rPr lang="ru-RU" dirty="0"/>
              <a:t>Реестр выбывших студентов разделен на Выбывших и Выпускников.</a:t>
            </a:r>
          </a:p>
          <a:p>
            <a:r>
              <a:rPr lang="ru-RU" dirty="0" smtClean="0"/>
              <a:t>Страница «Родители».</a:t>
            </a:r>
          </a:p>
          <a:p>
            <a:r>
              <a:rPr lang="ru-RU" dirty="0" smtClean="0"/>
              <a:t>Импорт родителей (ранее можно было только прикрепить родителя в учетной карточке студента).</a:t>
            </a:r>
          </a:p>
          <a:p>
            <a:r>
              <a:rPr lang="ru-RU" dirty="0" smtClean="0"/>
              <a:t>Автоматическое формирование логинов/паролей родителям (списком).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3966104"/>
            <a:ext cx="222885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505" y="3903246"/>
            <a:ext cx="3834765" cy="272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618" y="3904929"/>
            <a:ext cx="3615182" cy="287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1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586</Words>
  <Application>Microsoft Office PowerPoint</Application>
  <PresentationFormat>Широкоэкранный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AGLettericaCompressed</vt:lpstr>
      <vt:lpstr>Arial</vt:lpstr>
      <vt:lpstr>Calibri</vt:lpstr>
      <vt:lpstr>Calibri Light</vt:lpstr>
      <vt:lpstr>Tahoma</vt:lpstr>
      <vt:lpstr>Wingdings</vt:lpstr>
      <vt:lpstr>Тема Office</vt:lpstr>
      <vt:lpstr>Специальное оформление</vt:lpstr>
      <vt:lpstr>АИС «СЕТЕВОЙ ГОРОД. ОБРАЗОВАНИЕ. МОДУЛЬ ДЛЯ ПРОФЕССИОНАЛЬНЫХ ОБРАЗОВАТЕЛЬНЫХ ОРГАНИЗАЦИЙ»: ПЕРСПЕКТИВЫ И РЕАЛИИ</vt:lpstr>
      <vt:lpstr>Современные ИКТ </vt:lpstr>
      <vt:lpstr>Реализация в электронном виде первоочередных государственных и муниципальных услуг</vt:lpstr>
      <vt:lpstr>Преимущества использования АИС в ПОО</vt:lpstr>
      <vt:lpstr>Регионы, использующие АИС «Сетевой город. Образование. Модуль ПОО»</vt:lpstr>
      <vt:lpstr>Регионы, использующие АИС «Сетевой город. Образование. Модуль ПОО»</vt:lpstr>
      <vt:lpstr>Новые возможности </vt:lpstr>
      <vt:lpstr>Новые возможности </vt:lpstr>
      <vt:lpstr>Новые возможности </vt:lpstr>
      <vt:lpstr>Новые возможности </vt:lpstr>
      <vt:lpstr>Перспективы развития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 «СЕТЕВОЙ ГОРОД. ОБРАЗОВАНИЕ. МОДУЛЬ ДЛЯ ПРОФЕССИОНАЛЬНЫХ ОБРАЗОВАТЕЛЬНЫХ ОРГАНИЗАЦИЙ»: ПЕРСПЕКТИВЫ и Реалии</dc:title>
  <dc:creator>Марина Бекетова</dc:creator>
  <cp:lastModifiedBy>Марина Бекетова</cp:lastModifiedBy>
  <cp:revision>53</cp:revision>
  <dcterms:created xsi:type="dcterms:W3CDTF">2017-05-25T10:47:57Z</dcterms:created>
  <dcterms:modified xsi:type="dcterms:W3CDTF">2017-06-26T11:36:14Z</dcterms:modified>
</cp:coreProperties>
</file>