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3" r:id="rId2"/>
    <p:sldId id="408" r:id="rId3"/>
    <p:sldId id="385" r:id="rId4"/>
    <p:sldId id="416" r:id="rId5"/>
    <p:sldId id="417" r:id="rId6"/>
    <p:sldId id="384" r:id="rId7"/>
    <p:sldId id="390" r:id="rId8"/>
    <p:sldId id="400" r:id="rId9"/>
    <p:sldId id="375" r:id="rId10"/>
    <p:sldId id="376" r:id="rId11"/>
    <p:sldId id="393" r:id="rId12"/>
    <p:sldId id="386" r:id="rId13"/>
    <p:sldId id="387" r:id="rId14"/>
    <p:sldId id="409" r:id="rId15"/>
    <p:sldId id="415" r:id="rId16"/>
    <p:sldId id="410" r:id="rId17"/>
    <p:sldId id="412" r:id="rId18"/>
    <p:sldId id="414" r:id="rId19"/>
    <p:sldId id="413" r:id="rId20"/>
    <p:sldId id="298" r:id="rId21"/>
    <p:sldId id="299" r:id="rId22"/>
    <p:sldId id="33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4"/>
    <a:srgbClr val="E45E97"/>
    <a:srgbClr val="EA005F"/>
    <a:srgbClr val="D60057"/>
    <a:srgbClr val="6600CC"/>
    <a:srgbClr val="E2005B"/>
    <a:srgbClr val="F6006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90818" autoAdjust="0"/>
  </p:normalViewPr>
  <p:slideViewPr>
    <p:cSldViewPr>
      <p:cViewPr varScale="1">
        <p:scale>
          <a:sx n="71" d="100"/>
          <a:sy n="71" d="100"/>
        </p:scale>
        <p:origin x="7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E05386-1E18-4893-A422-B085ED3D7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70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DA1CF-6FE3-4825-AC70-66837D172355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Сообщество «Открытое информационное пространство»</a:t>
            </a:r>
          </a:p>
        </p:txBody>
      </p:sp>
    </p:spTree>
    <p:extLst>
      <p:ext uri="{BB962C8B-B14F-4D97-AF65-F5344CB8AC3E}">
        <p14:creationId xmlns:p14="http://schemas.microsoft.com/office/powerpoint/2010/main" val="182623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25A9B-F87A-42E8-9DCE-A0C73BB22022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val="380480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5A4B8-3257-40AD-A8EF-F3A6BEF9D7C2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44132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54C55-FE8C-4B4C-8790-95A973489BD1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Кабинеты информатики, медацентр</a:t>
            </a:r>
          </a:p>
        </p:txBody>
      </p:sp>
    </p:spTree>
    <p:extLst>
      <p:ext uri="{BB962C8B-B14F-4D97-AF65-F5344CB8AC3E}">
        <p14:creationId xmlns:p14="http://schemas.microsoft.com/office/powerpoint/2010/main" val="166353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6D9C0D-F49C-4A11-8204-DB802E5C720A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48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2C22C-7F68-40F7-9BBB-58BA8E98E7CC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Семинар «Организация эффективного информационного пространства школы»»</a:t>
            </a:r>
          </a:p>
        </p:txBody>
      </p:sp>
    </p:spTree>
    <p:extLst>
      <p:ext uri="{BB962C8B-B14F-4D97-AF65-F5344CB8AC3E}">
        <p14:creationId xmlns:p14="http://schemas.microsoft.com/office/powerpoint/2010/main" val="250988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66C41-CF8D-47FF-A021-C01A9CAED252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Сообщество «Открытое информационное пространство»</a:t>
            </a:r>
          </a:p>
        </p:txBody>
      </p:sp>
    </p:spTree>
    <p:extLst>
      <p:ext uri="{BB962C8B-B14F-4D97-AF65-F5344CB8AC3E}">
        <p14:creationId xmlns:p14="http://schemas.microsoft.com/office/powerpoint/2010/main" val="210247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9F7D73-191E-4C62-9BCF-6356F7735282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CC"/>
                </a:solidFill>
                <a:latin typeface="Arial" panose="020B0604020202020204" pitchFamily="34" charset="0"/>
              </a:rPr>
              <a:t>Наш адрес в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7384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5711-9C53-4CCB-B0F3-3C80EFBB6B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1261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D711-680A-4A0D-9591-D921A114C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33274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930F-083D-46D8-956A-357AFF5DD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6081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D358-2E88-4AC3-9AD6-CBA889F9A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2410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DA41-DEAF-4A8D-AC63-EDCAFE079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3601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147E-1298-433A-A217-EA3115DCD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852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BB55A-7F3B-4B44-88C1-C8A3052D1C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5760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B0F7-CF4D-438F-A4F0-646CDCCAA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0532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DCFC-C9CF-420A-9F34-F96D8C33F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720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C0C-7662-4057-BF89-45977EBAE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2324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9D0C-3762-4831-868A-98EF56AF5F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0036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92B6-703C-431E-8262-021887ADD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6970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606F8EA-B48B-4D7D-BE6D-C5D1AB8A0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525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525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525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25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25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25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25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25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25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13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533400" y="304800"/>
            <a:ext cx="818288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ПОТЕНЦИАЛ  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СОЦИАЛЬНЫХ СЕТЕЙ 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 ОБРАЗОВАНИИ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3886200"/>
            <a:ext cx="7924800" cy="2743200"/>
            <a:chOff x="528" y="2352"/>
            <a:chExt cx="4992" cy="1872"/>
          </a:xfrm>
        </p:grpSpPr>
        <p:sp>
          <p:nvSpPr>
            <p:cNvPr id="3077" name="AutoShape 9"/>
            <p:cNvSpPr>
              <a:spLocks noChangeArrowheads="1"/>
            </p:cNvSpPr>
            <p:nvPr/>
          </p:nvSpPr>
          <p:spPr bwMode="auto">
            <a:xfrm>
              <a:off x="528" y="2352"/>
              <a:ext cx="4992" cy="18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8BEEE">
                    <a:alpha val="64998"/>
                  </a:srgbClr>
                </a:gs>
                <a:gs pos="100000">
                  <a:srgbClr val="FFFFFF">
                    <a:alpha val="75000"/>
                  </a:srgbClr>
                </a:gs>
              </a:gsLst>
              <a:lin ang="5400000" scaled="1"/>
            </a:gradFill>
            <a:ln w="57150" algn="ctr">
              <a:solidFill>
                <a:srgbClr val="AEAAF4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8" name="Text Box 10"/>
            <p:cNvSpPr txBox="1">
              <a:spLocks noChangeArrowheads="1"/>
            </p:cNvSpPr>
            <p:nvPr/>
          </p:nvSpPr>
          <p:spPr bwMode="auto">
            <a:xfrm>
              <a:off x="768" y="2448"/>
              <a:ext cx="451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259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Моисеева Ольга Федоровна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 b="1" i="1">
                  <a:solidFill>
                    <a:schemeClr val="accent2"/>
                  </a:solidFill>
                  <a:latin typeface="Comic Sans MS" panose="030F0702030302020204" pitchFamily="66" charset="0"/>
                </a:rPr>
                <a:t>зам. директора по ИТ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 b="1" i="1">
                  <a:solidFill>
                    <a:schemeClr val="accent2"/>
                  </a:solidFill>
                  <a:latin typeface="Comic Sans MS" panose="030F0702030302020204" pitchFamily="66" charset="0"/>
                </a:rPr>
                <a:t>Центра образования № 497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 b="1" i="1">
                  <a:solidFill>
                    <a:schemeClr val="accent2"/>
                  </a:solidFill>
                  <a:latin typeface="Comic Sans MS" panose="030F0702030302020204" pitchFamily="66" charset="0"/>
                </a:rPr>
                <a:t>г. Москва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860925"/>
          </a:xfrm>
          <a:prstGeom prst="rect">
            <a:avLst/>
          </a:prstGeom>
          <a:noFill/>
          <a:ln w="57150" algn="ctr">
            <a:solidFill>
              <a:srgbClr val="434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5" descr="дистан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/>
          <a:stretch>
            <a:fillRect/>
          </a:stretch>
        </p:blipFill>
        <p:spPr bwMode="auto">
          <a:xfrm>
            <a:off x="7848600" y="5959475"/>
            <a:ext cx="1295400" cy="898525"/>
          </a:xfrm>
          <a:prstGeom prst="rect">
            <a:avLst/>
          </a:prstGeom>
          <a:noFill/>
          <a:ln w="28575">
            <a:solidFill>
              <a:srgbClr val="545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7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115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ru-RU" altLang="ru-RU" sz="400" smtClean="0">
                <a:latin typeface="Comic Sans MS" panose="030F0702030302020204" pitchFamily="66" charset="0"/>
              </a:rPr>
              <a:t>Форум</a:t>
            </a:r>
          </a:p>
        </p:txBody>
      </p:sp>
      <p:pic>
        <p:nvPicPr>
          <p:cNvPr id="14339" name="Picture 3" descr="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6810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фор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0588"/>
            <a:ext cx="89154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800" smtClean="0">
                <a:solidFill>
                  <a:srgbClr val="E8EDF2"/>
                </a:solidFill>
              </a:rPr>
              <a:t>Организация дистанционных курсов</a:t>
            </a:r>
          </a:p>
        </p:txBody>
      </p:sp>
      <p:pic>
        <p:nvPicPr>
          <p:cNvPr id="16387" name="Picture 3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7267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10575" cy="5676900"/>
          </a:xfrm>
          <a:prstGeom prst="rect">
            <a:avLst/>
          </a:prstGeom>
          <a:noFill/>
          <a:ln w="38100" algn="ctr">
            <a:solidFill>
              <a:srgbClr val="434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дистант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/>
          <a:stretch>
            <a:fillRect/>
          </a:stretch>
        </p:blipFill>
        <p:spPr bwMode="auto">
          <a:xfrm>
            <a:off x="7848600" y="5959475"/>
            <a:ext cx="1295400" cy="898525"/>
          </a:xfrm>
          <a:prstGeom prst="rect">
            <a:avLst/>
          </a:prstGeom>
          <a:noFill/>
          <a:ln w="28575">
            <a:solidFill>
              <a:srgbClr val="545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800" smtClean="0">
                <a:solidFill>
                  <a:srgbClr val="E8EDF2"/>
                </a:solidFill>
              </a:rPr>
              <a:t>Организация дистанционных курсов</a:t>
            </a:r>
          </a:p>
        </p:txBody>
      </p:sp>
      <p:pic>
        <p:nvPicPr>
          <p:cNvPr id="17411" name="Picture 4" descr="синтез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синтез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510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дистант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/>
          <a:stretch>
            <a:fillRect/>
          </a:stretch>
        </p:blipFill>
        <p:spPr bwMode="auto">
          <a:xfrm>
            <a:off x="7543800" y="5748338"/>
            <a:ext cx="1600200" cy="1109662"/>
          </a:xfrm>
          <a:prstGeom prst="rect">
            <a:avLst/>
          </a:prstGeom>
          <a:noFill/>
          <a:ln w="38100">
            <a:solidFill>
              <a:srgbClr val="545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8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 b="43419"/>
          <a:stretch>
            <a:fillRect/>
          </a:stretch>
        </p:blipFill>
        <p:spPr bwMode="auto">
          <a:xfrm>
            <a:off x="12192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master3"/>
          <p:cNvPicPr>
            <a:picLocks noChangeAspect="1" noChangeArrowheads="1"/>
          </p:cNvPicPr>
          <p:nvPr/>
        </p:nvPicPr>
        <p:blipFill>
          <a:blip r:embed="rId2"/>
          <a:srcRect t="18666"/>
          <a:stretch>
            <a:fillRect/>
          </a:stretch>
        </p:blipFill>
        <p:spPr bwMode="auto">
          <a:xfrm>
            <a:off x="533400" y="4343400"/>
            <a:ext cx="38100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0228" name="Picture 4" descr="mas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8690">
            <a:off x="446088" y="1241425"/>
            <a:ext cx="3411537" cy="2968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0229" name="Picture 5" descr="mast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0662">
            <a:off x="4175471" y="1061909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2098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46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«Школа информатизации»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" smtClean="0"/>
              <a:t>Школьный медиацентр</a:t>
            </a:r>
          </a:p>
        </p:txBody>
      </p:sp>
      <p:pic>
        <p:nvPicPr>
          <p:cNvPr id="20483" name="Picture 3" descr="медиа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705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4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76625"/>
            <a:ext cx="4648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86200"/>
            <a:ext cx="3733800" cy="2800350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7" name="Picture 4" descr="2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8570102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ожидаемые результаты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Программы развития образования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Центрального округа г. Москвы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 2009-2011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667000"/>
            <a:ext cx="9212137" cy="38472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Профессиональная ИКТ-компетентность </a:t>
            </a:r>
          </a:p>
          <a:p>
            <a:pPr eaLnBrk="1" hangingPunct="1">
              <a:defRPr/>
            </a:pPr>
            <a:r>
              <a:rPr lang="ru-RU" sz="3200" b="1" dirty="0">
                <a:ln w="11430"/>
                <a:solidFill>
                  <a:srgbClr val="D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администрации ОУ - 70% </a:t>
            </a:r>
            <a:r>
              <a:rPr lang="ru-RU" sz="3200" b="1" dirty="0">
                <a:ln w="11430"/>
                <a:solidFill>
                  <a:srgbClr val="EA005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(100%)</a:t>
            </a:r>
          </a:p>
          <a:p>
            <a:pPr eaLnBrk="1" hangingPunct="1">
              <a:defRPr/>
            </a:pPr>
            <a:r>
              <a:rPr lang="ru-RU" sz="3200" b="1" dirty="0">
                <a:ln w="11430"/>
                <a:solidFill>
                  <a:srgbClr val="D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учителей начальной школы – 60% </a:t>
            </a:r>
            <a:r>
              <a:rPr lang="ru-RU" sz="2800" b="1" dirty="0">
                <a:ln w="11430"/>
                <a:solidFill>
                  <a:srgbClr val="EA005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(100%)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b="1" dirty="0">
                <a:ln w="11430"/>
                <a:solidFill>
                  <a:srgbClr val="EA005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учителей средней школы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50% </a:t>
            </a:r>
            <a:r>
              <a:rPr lang="ru-RU" sz="2800" b="1" dirty="0">
                <a:ln w="11430"/>
                <a:solidFill>
                  <a:srgbClr val="EA005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(100%)</a:t>
            </a:r>
            <a:endParaRPr lang="ru-RU" sz="2400" b="1" dirty="0">
              <a:ln w="11430"/>
              <a:solidFill>
                <a:srgbClr val="EA005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Процент учащихся, использующих </a:t>
            </a:r>
          </a:p>
          <a:p>
            <a:pPr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дистанционные образовательные технологии </a:t>
            </a:r>
          </a:p>
          <a:p>
            <a:pPr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 процессе обучения в старшей школе –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50% </a:t>
            </a:r>
            <a:r>
              <a:rPr lang="ru-RU" sz="2400" b="1" dirty="0">
                <a:ln w="11430"/>
                <a:solidFill>
                  <a:srgbClr val="EA005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(100%)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3"/>
          <p:cNvGrpSpPr>
            <a:grpSpLocks/>
          </p:cNvGrpSpPr>
          <p:nvPr/>
        </p:nvGrpSpPr>
        <p:grpSpPr bwMode="auto">
          <a:xfrm>
            <a:off x="0" y="4652963"/>
            <a:ext cx="9207500" cy="2205037"/>
            <a:chOff x="0" y="1536"/>
            <a:chExt cx="5800" cy="1389"/>
          </a:xfrm>
        </p:grpSpPr>
        <p:pic>
          <p:nvPicPr>
            <p:cNvPr id="23557" name="Picture 12" descr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5760" cy="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5" descr="maste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90" t="15990" r="-2242" b="12436"/>
            <a:stretch>
              <a:fillRect/>
            </a:stretch>
          </p:blipFill>
          <p:spPr bwMode="auto">
            <a:xfrm>
              <a:off x="1928" y="1760"/>
              <a:ext cx="196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 descr="Учимся вмест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83" t="22679" r="-3653" b="2354"/>
            <a:stretch>
              <a:fillRect/>
            </a:stretch>
          </p:blipFill>
          <p:spPr bwMode="auto">
            <a:xfrm>
              <a:off x="3880" y="1741"/>
              <a:ext cx="1920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9" descr="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" t="26886" r="5566" b="7692"/>
            <a:stretch>
              <a:fillRect/>
            </a:stretch>
          </p:blipFill>
          <p:spPr bwMode="auto">
            <a:xfrm>
              <a:off x="96" y="1760"/>
              <a:ext cx="1824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2743200" y="228600"/>
            <a:ext cx="332655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Учителя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2401" y="1295400"/>
            <a:ext cx="9220199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Растут профессионально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возрастает их авторитет в ученической среде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Работа в сетевых профессиональных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сообществах дает им новые идеи,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вдохновение для дальнейшего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поиска и экспериментов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381000"/>
            <a:ext cx="39560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Учащиеся</a:t>
            </a: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0" y="4652963"/>
            <a:ext cx="9144000" cy="2205037"/>
            <a:chOff x="0" y="2931"/>
            <a:chExt cx="5760" cy="1389"/>
          </a:xfrm>
        </p:grpSpPr>
        <p:pic>
          <p:nvPicPr>
            <p:cNvPr id="24581" name="Picture 4" descr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1"/>
              <a:ext cx="5760" cy="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 descr="DSC008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4" b="6306"/>
            <a:stretch>
              <a:fillRect/>
            </a:stretch>
          </p:blipFill>
          <p:spPr bwMode="auto">
            <a:xfrm>
              <a:off x="96" y="3120"/>
              <a:ext cx="182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7" descr="DSC007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2" b="7692"/>
            <a:stretch>
              <a:fillRect/>
            </a:stretch>
          </p:blipFill>
          <p:spPr bwMode="auto">
            <a:xfrm>
              <a:off x="1968" y="3120"/>
              <a:ext cx="187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8" descr="DSC007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41" b="3566"/>
            <a:stretch>
              <a:fillRect/>
            </a:stretch>
          </p:blipFill>
          <p:spPr bwMode="auto">
            <a:xfrm>
              <a:off x="3936" y="3120"/>
              <a:ext cx="182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1752600"/>
            <a:ext cx="9144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Приобретают дополнительные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возможности конструктивной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совместной деятельности на равных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 сверстниками и педагогами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819400"/>
            <a:ext cx="44704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743200" y="228600"/>
            <a:ext cx="386631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Родители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95400"/>
            <a:ext cx="8087342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Непосредственное участие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8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 образовательном процессе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8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 оценке качества образования  </a:t>
            </a:r>
            <a:endParaRPr lang="ru-RU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8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 обсуждении и создании </a:t>
            </a:r>
          </a:p>
          <a:p>
            <a:pPr eaLnBrk="1" hangingPunct="1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проектов, концепций, </a:t>
            </a:r>
          </a:p>
          <a:p>
            <a:pPr eaLnBrk="1" hangingPunct="1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которые определяют </a:t>
            </a:r>
          </a:p>
          <a:p>
            <a:pPr eaLnBrk="1" hangingPunct="1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стратегию развития </a:t>
            </a:r>
          </a:p>
          <a:p>
            <a:pPr eaLnBrk="1" hangingPunct="1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образования в стране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F2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2963"/>
            <a:ext cx="8001000" cy="5951537"/>
          </a:xfrm>
          <a:prstGeom prst="rect">
            <a:avLst/>
          </a:prstGeom>
          <a:noFill/>
          <a:ln w="38100">
            <a:solidFill>
              <a:srgbClr val="AEA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1066800"/>
            <a:ext cx="86868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Учащихся 5-11 классов нашей школы проводят 90% своего времени «В Контакте»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01763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ru-RU" altLang="ru-RU" sz="400" b="1" smtClean="0">
                <a:latin typeface="Comic Sans MS" panose="030F0702030302020204" pitchFamily="66" charset="0"/>
              </a:rPr>
              <a:t>Городской семинар "Организация эффективного информационного пространства школы»</a:t>
            </a:r>
            <a:r>
              <a:rPr lang="ru-RU" altLang="ru-RU" sz="400" smtClean="0"/>
              <a:t> </a:t>
            </a:r>
          </a:p>
        </p:txBody>
      </p:sp>
      <p:pic>
        <p:nvPicPr>
          <p:cNvPr id="27651" name="Picture 5" descr="семина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925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семин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14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p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100"/>
            <a:ext cx="5715000" cy="1485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8200" y="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Образовательная социальная сеть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3733800"/>
            <a:ext cx="8610600" cy="297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2" name="Рисунок 11" descr="ko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4051300"/>
            <a:ext cx="3810000" cy="250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4" descr="се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4038600"/>
            <a:ext cx="4089146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6" descr="дистант1"/>
          <p:cNvPicPr>
            <a:picLocks noChangeAspect="1" noChangeArrowheads="1"/>
          </p:cNvPicPr>
          <p:nvPr/>
        </p:nvPicPr>
        <p:blipFill>
          <a:blip r:embed="rId6" cstate="print"/>
          <a:srcRect t="10928"/>
          <a:stretch>
            <a:fillRect/>
          </a:stretch>
        </p:blipFill>
        <p:spPr bwMode="auto">
          <a:xfrm>
            <a:off x="3886200" y="4724401"/>
            <a:ext cx="1600200" cy="1447800"/>
          </a:xfrm>
          <a:prstGeom prst="rect">
            <a:avLst/>
          </a:prstGeom>
          <a:ln w="190500" cap="sq">
            <a:solidFill>
              <a:srgbClr val="E45E9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Трапеция 14"/>
          <p:cNvSpPr/>
          <p:nvPr/>
        </p:nvSpPr>
        <p:spPr bwMode="auto">
          <a:xfrm>
            <a:off x="381000" y="1612900"/>
            <a:ext cx="8610600" cy="2133600"/>
          </a:xfrm>
          <a:prstGeom prst="trapezoid">
            <a:avLst/>
          </a:prstGeom>
          <a:blipFill>
            <a:blip r:embed="rId7"/>
            <a:tile tx="0" ty="0" sx="100000" sy="100000" flip="none" algn="tl"/>
          </a:blipFill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3" name="Рисунок 12" descr="ne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727200"/>
            <a:ext cx="6629400" cy="1905000"/>
          </a:xfrm>
          <a:prstGeom prst="rect">
            <a:avLst/>
          </a:prstGeom>
          <a:ln w="57150">
            <a:solidFill>
              <a:srgbClr val="E45E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" smtClean="0"/>
              <a:t>Наш адрес в Интернет</a:t>
            </a:r>
          </a:p>
        </p:txBody>
      </p:sp>
      <p:pic>
        <p:nvPicPr>
          <p:cNvPr id="31747" name="Picture 4" descr="адр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38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адре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9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ch4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4495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Group 10"/>
          <p:cNvGrpSpPr>
            <a:grpSpLocks/>
          </p:cNvGrpSpPr>
          <p:nvPr/>
        </p:nvGrpSpPr>
        <p:grpSpPr bwMode="auto">
          <a:xfrm>
            <a:off x="0" y="2514600"/>
            <a:ext cx="9144000" cy="3124200"/>
            <a:chOff x="0" y="1248"/>
            <a:chExt cx="5760" cy="1968"/>
          </a:xfrm>
        </p:grpSpPr>
        <p:pic>
          <p:nvPicPr>
            <p:cNvPr id="31751" name="Picture 9" descr="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576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8" descr="cont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5760" cy="7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7" descr="cont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5760" cy="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стант1"/>
          <p:cNvPicPr>
            <a:picLocks noChangeAspect="1" noChangeArrowheads="1"/>
          </p:cNvPicPr>
          <p:nvPr/>
        </p:nvPicPr>
        <p:blipFill>
          <a:blip r:embed="rId2">
            <a:lum bright="-1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b="2272"/>
          <a:stretch>
            <a:fillRect/>
          </a:stretch>
        </p:blipFill>
        <p:spPr bwMode="auto">
          <a:xfrm>
            <a:off x="0" y="1069975"/>
            <a:ext cx="9144000" cy="5784850"/>
          </a:xfrm>
          <a:prstGeom prst="rect">
            <a:avLst/>
          </a:prstGeom>
          <a:solidFill>
            <a:srgbClr val="3333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768" name="AutoShape 8"/>
          <p:cNvSpPr>
            <a:spLocks noChangeArrowheads="1"/>
          </p:cNvSpPr>
          <p:nvPr/>
        </p:nvSpPr>
        <p:spPr bwMode="auto">
          <a:xfrm rot="5400000">
            <a:off x="5041900" y="2743200"/>
            <a:ext cx="1828800" cy="6400800"/>
          </a:xfrm>
          <a:prstGeom prst="homePlate">
            <a:avLst>
              <a:gd name="adj" fmla="val 25000"/>
            </a:avLst>
          </a:prstGeom>
          <a:solidFill>
            <a:srgbClr val="AEAAF4">
              <a:alpha val="47000"/>
            </a:srgbClr>
          </a:solidFill>
          <a:ln w="57150" algn="ctr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spc="50" dirty="0">
                <a:ln w="11430">
                  <a:solidFill>
                    <a:schemeClr val="bg1"/>
                  </a:solidFill>
                </a:ln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Оперативное оповещение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>
                  <a:solidFill>
                    <a:schemeClr val="bg1"/>
                  </a:solidFill>
                </a:ln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обо всех изменениях в личном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>
                  <a:solidFill>
                    <a:schemeClr val="bg1"/>
                  </a:solidFill>
                </a:ln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информационном пространстве</a:t>
            </a:r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auto">
          <a:xfrm rot="5400000">
            <a:off x="5105400" y="990600"/>
            <a:ext cx="1676400" cy="6400800"/>
          </a:xfrm>
          <a:prstGeom prst="homePlate">
            <a:avLst>
              <a:gd name="adj" fmla="val 25000"/>
            </a:avLst>
          </a:prstGeom>
          <a:solidFill>
            <a:srgbClr val="AEAAF4">
              <a:alpha val="47000"/>
            </a:srgbClr>
          </a:solidFill>
          <a:ln w="57150" algn="ctr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Разнообразные формы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работы с </a:t>
            </a:r>
            <a:r>
              <a:rPr lang="ru-RU" sz="2400" b="1" i="1" spc="50" dirty="0" err="1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контентом</a:t>
            </a: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наполняемого самими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участниками сети</a:t>
            </a:r>
            <a:endParaRPr lang="ru-RU" sz="2400" b="1" i="1" spc="50" dirty="0">
              <a:ln w="11430">
                <a:solidFill>
                  <a:schemeClr val="bg1"/>
                </a:solidFill>
              </a:ln>
              <a:solidFill>
                <a:srgbClr val="F600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auto">
          <a:xfrm rot="5400000">
            <a:off x="5067300" y="-647700"/>
            <a:ext cx="1752600" cy="6400800"/>
          </a:xfrm>
          <a:prstGeom prst="homePlate">
            <a:avLst>
              <a:gd name="adj" fmla="val 25000"/>
            </a:avLst>
          </a:prstGeom>
          <a:solidFill>
            <a:srgbClr val="AEAAF4">
              <a:alpha val="47000"/>
            </a:srgbClr>
          </a:solidFill>
          <a:ln w="57150" algn="ctr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Удобное общение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 возможностью организации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 участия в сообществах </a:t>
            </a:r>
          </a:p>
          <a:p>
            <a:pPr algn="ctr" eaLnBrk="1" hangingPunct="1">
              <a:defRPr/>
            </a:pPr>
            <a:r>
              <a:rPr lang="ru-RU" sz="2400" b="1" i="1" spc="50" dirty="0">
                <a:ln w="11430"/>
                <a:solidFill>
                  <a:srgbClr val="E2005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 различным интересам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152400"/>
            <a:ext cx="75438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Притягательная сила </a:t>
            </a:r>
          </a:p>
          <a:p>
            <a:pPr algn="ctr" eaLnBrk="1" hangingPunct="1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социальных сетей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8200" y="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Образовательная социальная сеть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3733800"/>
            <a:ext cx="8610600" cy="297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2" name="Рисунок 11" descr="ko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4051300"/>
            <a:ext cx="3810000" cy="250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4" descr="се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4038600"/>
            <a:ext cx="4089146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6" descr="дистант1"/>
          <p:cNvPicPr>
            <a:picLocks noChangeAspect="1" noChangeArrowheads="1"/>
          </p:cNvPicPr>
          <p:nvPr/>
        </p:nvPicPr>
        <p:blipFill>
          <a:blip r:embed="rId6" cstate="print"/>
          <a:srcRect t="10928"/>
          <a:stretch>
            <a:fillRect/>
          </a:stretch>
        </p:blipFill>
        <p:spPr bwMode="auto">
          <a:xfrm>
            <a:off x="3886200" y="4724401"/>
            <a:ext cx="1600200" cy="1447800"/>
          </a:xfrm>
          <a:prstGeom prst="rect">
            <a:avLst/>
          </a:prstGeom>
          <a:ln w="190500" cap="sq">
            <a:solidFill>
              <a:srgbClr val="E45E9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Трапеция 14"/>
          <p:cNvSpPr/>
          <p:nvPr/>
        </p:nvSpPr>
        <p:spPr bwMode="auto">
          <a:xfrm>
            <a:off x="381000" y="1612900"/>
            <a:ext cx="8610600" cy="2133600"/>
          </a:xfrm>
          <a:prstGeom prst="trapezoid">
            <a:avLst/>
          </a:prstGeom>
          <a:blipFill>
            <a:blip r:embed="rId7"/>
            <a:tile tx="0" ty="0" sx="100000" sy="100000" flip="none" algn="tl"/>
          </a:blipFill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3" name="Рисунок 12" descr="ne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727200"/>
            <a:ext cx="6629400" cy="1905000"/>
          </a:xfrm>
          <a:prstGeom prst="rect">
            <a:avLst/>
          </a:prstGeom>
          <a:ln w="57150">
            <a:solidFill>
              <a:srgbClr val="E45E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501" y="2273300"/>
            <a:ext cx="8991599" cy="3970318"/>
          </a:xfrm>
          <a:prstGeom prst="rect">
            <a:avLst/>
          </a:prstGeom>
          <a:ln>
            <a:solidFill>
              <a:srgbClr val="D0005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Основа которой будут не сайты,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люди, их знания и их взаимодействия,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прорывные технологии в образовании,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строящиеся на работе сообществ </a:t>
            </a:r>
          </a:p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rgbClr val="D000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педагогов, учащихся и  родителей  будут обеспечены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9144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52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3"/>
          <p:cNvGrpSpPr>
            <a:grpSpLocks/>
          </p:cNvGrpSpPr>
          <p:nvPr/>
        </p:nvGrpSpPr>
        <p:grpSpPr bwMode="auto">
          <a:xfrm>
            <a:off x="0" y="4652963"/>
            <a:ext cx="9207500" cy="2205037"/>
            <a:chOff x="0" y="1536"/>
            <a:chExt cx="5800" cy="1389"/>
          </a:xfrm>
        </p:grpSpPr>
        <p:pic>
          <p:nvPicPr>
            <p:cNvPr id="9220" name="Picture 12" descr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5760" cy="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 descr="maste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90" t="15990" r="-2242" b="12436"/>
            <a:stretch>
              <a:fillRect/>
            </a:stretch>
          </p:blipFill>
          <p:spPr bwMode="auto">
            <a:xfrm>
              <a:off x="1928" y="1760"/>
              <a:ext cx="196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 descr="Учимся вмест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83" t="22679" r="-3653" b="2354"/>
            <a:stretch>
              <a:fillRect/>
            </a:stretch>
          </p:blipFill>
          <p:spPr bwMode="auto">
            <a:xfrm>
              <a:off x="3880" y="1741"/>
              <a:ext cx="1920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9" descr="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" t="26886" r="5566" b="7692"/>
            <a:stretch>
              <a:fillRect/>
            </a:stretch>
          </p:blipFill>
          <p:spPr bwMode="auto">
            <a:xfrm>
              <a:off x="96" y="1760"/>
              <a:ext cx="1824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4750" name="AutoShape 14"/>
          <p:cNvSpPr>
            <a:spLocks noChangeArrowheads="1"/>
          </p:cNvSpPr>
          <p:nvPr/>
        </p:nvSpPr>
        <p:spPr bwMode="auto">
          <a:xfrm rot="5400000">
            <a:off x="2743200" y="-1447800"/>
            <a:ext cx="4038600" cy="8305800"/>
          </a:xfrm>
          <a:prstGeom prst="homePlate">
            <a:avLst>
              <a:gd name="adj" fmla="val 25000"/>
            </a:avLst>
          </a:prstGeom>
          <a:solidFill>
            <a:srgbClr val="AEAAF4">
              <a:alpha val="47000"/>
            </a:srgbClr>
          </a:solidFill>
          <a:ln w="57150" algn="ctr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Работать с компьютером </a:t>
            </a:r>
          </a:p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начинают не тогда, </a:t>
            </a:r>
          </a:p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когда хотят, а тогда, когда </a:t>
            </a:r>
          </a:p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4400" b="1" spc="50" dirty="0">
                <a:ln w="11430"/>
                <a:solidFill>
                  <a:srgbClr val="EA005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нет возможности не работать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d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4953000" y="1828800"/>
            <a:ext cx="3663950" cy="2790825"/>
          </a:xfrm>
          <a:prstGeom prst="rect">
            <a:avLst/>
          </a:prstGeom>
          <a:noFill/>
          <a:ln w="28575">
            <a:solidFill>
              <a:srgbClr val="2525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o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512">
            <a:off x="434975" y="3417888"/>
            <a:ext cx="2001838" cy="3162300"/>
          </a:xfrm>
          <a:prstGeom prst="rect">
            <a:avLst/>
          </a:prstGeom>
          <a:noFill/>
          <a:ln w="28575">
            <a:solidFill>
              <a:srgbClr val="2525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4" b="51337"/>
          <a:stretch>
            <a:fillRect/>
          </a:stretch>
        </p:blipFill>
        <p:spPr bwMode="auto">
          <a:xfrm>
            <a:off x="533400" y="3048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01075" cy="5257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истант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/>
          <a:stretch>
            <a:fillRect/>
          </a:stretch>
        </p:blipFill>
        <p:spPr bwMode="auto">
          <a:xfrm>
            <a:off x="7848600" y="5959475"/>
            <a:ext cx="1295400" cy="898525"/>
          </a:xfrm>
          <a:prstGeom prst="rect">
            <a:avLst/>
          </a:prstGeom>
          <a:noFill/>
          <a:ln w="28575">
            <a:solidFill>
              <a:srgbClr val="545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za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1400"/>
            <a:ext cx="7924800" cy="5686425"/>
          </a:xfrm>
          <a:prstGeom prst="rect">
            <a:avLst/>
          </a:prstGeom>
          <a:noFill/>
          <a:ln w="57150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7" b="49084"/>
          <a:stretch>
            <a:fillRect/>
          </a:stretch>
        </p:blipFill>
        <p:spPr bwMode="auto">
          <a:xfrm>
            <a:off x="2438400" y="174625"/>
            <a:ext cx="5791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pattFill prst="wdUpDiag">
            <a:fgClr>
              <a:schemeClr val="accent1"/>
            </a:fgClr>
            <a:bgClr>
              <a:schemeClr val="accent2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pattFill prst="wdUpDiag">
            <a:fgClr>
              <a:schemeClr val="accent1"/>
            </a:fgClr>
            <a:bgClr>
              <a:schemeClr val="accent2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322</Words>
  <Application>Microsoft Office PowerPoint</Application>
  <PresentationFormat>Экран (4:3)</PresentationFormat>
  <Paragraphs>87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Comic Sans MS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Форум</vt:lpstr>
      <vt:lpstr>Организация дистанционных курсов</vt:lpstr>
      <vt:lpstr>Организация дистанционных курсов</vt:lpstr>
      <vt:lpstr>«Школа информатизации»</vt:lpstr>
      <vt:lpstr>Школьный медиацентр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Городской семинар "Организация эффективного информационного пространства школы» </vt:lpstr>
      <vt:lpstr>Презентация PowerPoint</vt:lpstr>
      <vt:lpstr>Наш адрес в Интернет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 Milov</dc:creator>
  <cp:lastModifiedBy>Lev Milov</cp:lastModifiedBy>
  <cp:revision>219</cp:revision>
  <cp:lastPrinted>1601-01-01T00:00:00Z</cp:lastPrinted>
  <dcterms:created xsi:type="dcterms:W3CDTF">1601-01-01T00:00:00Z</dcterms:created>
  <dcterms:modified xsi:type="dcterms:W3CDTF">2016-04-25T10:09:07Z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