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9" r:id="rId2"/>
    <p:sldId id="308" r:id="rId3"/>
    <p:sldId id="332" r:id="rId4"/>
    <p:sldId id="333" r:id="rId5"/>
    <p:sldId id="337" r:id="rId6"/>
    <p:sldId id="339" r:id="rId7"/>
    <p:sldId id="340" r:id="rId8"/>
    <p:sldId id="343" r:id="rId9"/>
    <p:sldId id="344" r:id="rId10"/>
    <p:sldId id="342" r:id="rId11"/>
    <p:sldId id="354" r:id="rId12"/>
    <p:sldId id="347" r:id="rId13"/>
    <p:sldId id="348" r:id="rId14"/>
    <p:sldId id="349" r:id="rId15"/>
    <p:sldId id="350" r:id="rId16"/>
    <p:sldId id="351" r:id="rId17"/>
    <p:sldId id="352" r:id="rId18"/>
    <p:sldId id="273" r:id="rId19"/>
    <p:sldId id="353" r:id="rId20"/>
    <p:sldId id="30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10BD3"/>
    <a:srgbClr val="360C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2" autoAdjust="0"/>
    <p:restoredTop sz="94660"/>
  </p:normalViewPr>
  <p:slideViewPr>
    <p:cSldViewPr>
      <p:cViewPr>
        <p:scale>
          <a:sx n="70" d="100"/>
          <a:sy n="70" d="100"/>
        </p:scale>
        <p:origin x="-114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&#1041;&#1044;%20&#1087;&#1086;&#1082;&#1072;&#1079;&#1072;&#1090;&#1077;&#1083;&#1077;&#1081;%20&#1052;&#1057;&#1054;&#1050;&#1054;%20&#1076;&#1083;&#1103;%20&#1072;&#1085;&#1072;&#1083;&#1080;&#1079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1;&#1044;%20&#1087;&#1086;&#1082;&#1072;&#1079;&#1072;&#1090;&#1077;&#1083;&#1077;&#1081;%20&#1052;&#1057;&#1054;&#1050;&#1054;%20&#1076;&#1083;&#1103;%20&#1072;&#1085;&#1072;&#1083;&#1080;&#1079;&#107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1;&#1044;%20&#1087;&#1086;&#1082;&#1072;&#1079;&#1072;&#1090;&#1077;&#1083;&#1077;&#1081;%20&#1052;&#1057;&#1054;&#1050;&#1054;%20&#1076;&#1083;&#1103;%20&#1072;&#1085;&#1072;&#1083;&#1080;&#1079;&#1072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F:\&#1041;&#1044;%20&#1087;&#1086;&#1082;&#1072;&#1079;&#1072;&#1090;&#1077;&#1083;&#1077;&#1081;%20&#1052;&#1057;&#1054;&#1050;&#1054;%20&#1076;&#1083;&#1103;%20&#1072;&#1085;&#1072;&#1083;&#1080;&#1079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200"/>
            </a:pPr>
            <a:r>
              <a:rPr lang="ru-RU" sz="1200" b="1" i="0" baseline="0"/>
              <a:t>Результативность учащихся 8 классов в сравнении с прогнозируемым результатом 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6590830773981794E-2"/>
          <c:y val="0.16891873125208356"/>
          <c:w val="0.90867999130040256"/>
          <c:h val="0.51109328901726836"/>
        </c:manualLayout>
      </c:layout>
      <c:barChart>
        <c:barDir val="col"/>
        <c:grouping val="clustered"/>
        <c:ser>
          <c:idx val="0"/>
          <c:order val="0"/>
          <c:tx>
            <c:strRef>
              <c:f>РЕЗ!$B$116</c:f>
              <c:strCache>
                <c:ptCount val="1"/>
                <c:pt idx="0">
                  <c:v>РЕЗ, %</c:v>
                </c:pt>
              </c:strCache>
            </c:strRef>
          </c:tx>
          <c:dLbls>
            <c:dLblPos val="inEnd"/>
            <c:showVal val="1"/>
          </c:dLbls>
          <c:cat>
            <c:strRef>
              <c:f>РЕЗ!$A$117:$A$135</c:f>
              <c:strCache>
                <c:ptCount val="19"/>
                <c:pt idx="0">
                  <c:v>ООШ п.Журавли</c:v>
                </c:pt>
                <c:pt idx="1">
                  <c:v>СОШ "ОЦ" с.Лопатино</c:v>
                </c:pt>
                <c:pt idx="2">
                  <c:v>ООШ № 13</c:v>
                </c:pt>
                <c:pt idx="3">
                  <c:v>СОШ №3 п.г.т.Смышляевка</c:v>
                </c:pt>
                <c:pt idx="4">
                  <c:v>СОШ "ОЦ" с.Подъем-Михайловка</c:v>
                </c:pt>
                <c:pt idx="5">
                  <c:v>ООШ № 12</c:v>
                </c:pt>
                <c:pt idx="6">
                  <c:v>ООШ № 11</c:v>
                </c:pt>
                <c:pt idx="7">
                  <c:v>СОШ п.Черновский</c:v>
                </c:pt>
                <c:pt idx="8">
                  <c:v>ООШ № 15</c:v>
                </c:pt>
                <c:pt idx="9">
                  <c:v>ООШ с.Яблоновый Овраг</c:v>
                </c:pt>
                <c:pt idx="10">
                  <c:v>ООШ № 19</c:v>
                </c:pt>
                <c:pt idx="11">
                  <c:v>СОШ с. Рождествено</c:v>
                </c:pt>
                <c:pt idx="12">
                  <c:v>ООШ п.Спиридоновка</c:v>
                </c:pt>
                <c:pt idx="13">
                  <c:v>ООШ №2 п.г.т.Смышляевка</c:v>
                </c:pt>
                <c:pt idx="14">
                  <c:v>ООШ № 9</c:v>
                </c:pt>
                <c:pt idx="15">
                  <c:v>СОШ пос. Просвет</c:v>
                </c:pt>
                <c:pt idx="16">
                  <c:v>ООШ п.Самарский</c:v>
                </c:pt>
                <c:pt idx="17">
                  <c:v>ООШ п.Верхняя Подстепновка</c:v>
                </c:pt>
                <c:pt idx="18">
                  <c:v>ООШ № 20</c:v>
                </c:pt>
              </c:strCache>
            </c:strRef>
          </c:cat>
          <c:val>
            <c:numRef>
              <c:f>РЕЗ!$B$117:$B$135</c:f>
              <c:numCache>
                <c:formatCode>General</c:formatCode>
                <c:ptCount val="19"/>
                <c:pt idx="0">
                  <c:v>24</c:v>
                </c:pt>
                <c:pt idx="1">
                  <c:v>40</c:v>
                </c:pt>
                <c:pt idx="2">
                  <c:v>41</c:v>
                </c:pt>
                <c:pt idx="3">
                  <c:v>49</c:v>
                </c:pt>
                <c:pt idx="4">
                  <c:v>50</c:v>
                </c:pt>
                <c:pt idx="5">
                  <c:v>52</c:v>
                </c:pt>
                <c:pt idx="6">
                  <c:v>53</c:v>
                </c:pt>
                <c:pt idx="7">
                  <c:v>54</c:v>
                </c:pt>
                <c:pt idx="8">
                  <c:v>54</c:v>
                </c:pt>
                <c:pt idx="9">
                  <c:v>54</c:v>
                </c:pt>
                <c:pt idx="10">
                  <c:v>55</c:v>
                </c:pt>
                <c:pt idx="11">
                  <c:v>55</c:v>
                </c:pt>
                <c:pt idx="12">
                  <c:v>56</c:v>
                </c:pt>
                <c:pt idx="13">
                  <c:v>56</c:v>
                </c:pt>
                <c:pt idx="14">
                  <c:v>57</c:v>
                </c:pt>
                <c:pt idx="15">
                  <c:v>58</c:v>
                </c:pt>
                <c:pt idx="16">
                  <c:v>59</c:v>
                </c:pt>
                <c:pt idx="17">
                  <c:v>59</c:v>
                </c:pt>
                <c:pt idx="18">
                  <c:v>59</c:v>
                </c:pt>
              </c:numCache>
            </c:numRef>
          </c:val>
        </c:ser>
        <c:gapWidth val="70"/>
        <c:axId val="63443328"/>
        <c:axId val="63444864"/>
      </c:barChart>
      <c:lineChart>
        <c:grouping val="standard"/>
        <c:ser>
          <c:idx val="1"/>
          <c:order val="1"/>
          <c:tx>
            <c:strRef>
              <c:f>РЕЗ!$C$116</c:f>
              <c:strCache>
                <c:ptCount val="1"/>
                <c:pt idx="0">
                  <c:v>прогноз (ИРО, %)</c:v>
                </c:pt>
              </c:strCache>
            </c:strRef>
          </c:tx>
          <c:spPr>
            <a:ln w="19050">
              <a:prstDash val="sysDash"/>
            </a:ln>
          </c:spPr>
          <c:dLbls>
            <c:dLbl>
              <c:idx val="7"/>
              <c:layout>
                <c:manualLayout>
                  <c:x val="-2.816229116945107E-2"/>
                  <c:y val="-3.5075842792378353E-2"/>
                </c:manualLayout>
              </c:layout>
              <c:dLblPos val="r"/>
              <c:showVal val="1"/>
            </c:dLbl>
            <c:dLblPos val="t"/>
            <c:showVal val="1"/>
          </c:dLbls>
          <c:cat>
            <c:strRef>
              <c:f>РЕЗ!$A$117:$A$135</c:f>
              <c:strCache>
                <c:ptCount val="19"/>
                <c:pt idx="0">
                  <c:v>ООШ п.Журавли</c:v>
                </c:pt>
                <c:pt idx="1">
                  <c:v>СОШ "ОЦ" с.Лопатино</c:v>
                </c:pt>
                <c:pt idx="2">
                  <c:v>ООШ № 13</c:v>
                </c:pt>
                <c:pt idx="3">
                  <c:v>СОШ №3 п.г.т.Смышляевка</c:v>
                </c:pt>
                <c:pt idx="4">
                  <c:v>СОШ "ОЦ" с.Подъем-Михайловка</c:v>
                </c:pt>
                <c:pt idx="5">
                  <c:v>ООШ № 12</c:v>
                </c:pt>
                <c:pt idx="6">
                  <c:v>ООШ № 11</c:v>
                </c:pt>
                <c:pt idx="7">
                  <c:v>СОШ п.Черновский</c:v>
                </c:pt>
                <c:pt idx="8">
                  <c:v>ООШ № 15</c:v>
                </c:pt>
                <c:pt idx="9">
                  <c:v>ООШ с.Яблоновый Овраг</c:v>
                </c:pt>
                <c:pt idx="10">
                  <c:v>ООШ № 19</c:v>
                </c:pt>
                <c:pt idx="11">
                  <c:v>СОШ с. Рождествено</c:v>
                </c:pt>
                <c:pt idx="12">
                  <c:v>ООШ п.Спиридоновка</c:v>
                </c:pt>
                <c:pt idx="13">
                  <c:v>ООШ №2 п.г.т.Смышляевка</c:v>
                </c:pt>
                <c:pt idx="14">
                  <c:v>ООШ № 9</c:v>
                </c:pt>
                <c:pt idx="15">
                  <c:v>СОШ пос. Просвет</c:v>
                </c:pt>
                <c:pt idx="16">
                  <c:v>ООШ п.Самарский</c:v>
                </c:pt>
                <c:pt idx="17">
                  <c:v>ООШ п.Верхняя Подстепновка</c:v>
                </c:pt>
                <c:pt idx="18">
                  <c:v>ООШ № 20</c:v>
                </c:pt>
              </c:strCache>
            </c:strRef>
          </c:cat>
          <c:val>
            <c:numRef>
              <c:f>РЕЗ!$C$117:$C$135</c:f>
              <c:numCache>
                <c:formatCode>General</c:formatCode>
                <c:ptCount val="19"/>
                <c:pt idx="0">
                  <c:v>60</c:v>
                </c:pt>
                <c:pt idx="1">
                  <c:v>65</c:v>
                </c:pt>
                <c:pt idx="2">
                  <c:v>60</c:v>
                </c:pt>
                <c:pt idx="3">
                  <c:v>72</c:v>
                </c:pt>
                <c:pt idx="4">
                  <c:v>72</c:v>
                </c:pt>
                <c:pt idx="5">
                  <c:v>71</c:v>
                </c:pt>
                <c:pt idx="6">
                  <c:v>62</c:v>
                </c:pt>
                <c:pt idx="7">
                  <c:v>74</c:v>
                </c:pt>
                <c:pt idx="8">
                  <c:v>67</c:v>
                </c:pt>
                <c:pt idx="9">
                  <c:v>56</c:v>
                </c:pt>
                <c:pt idx="10">
                  <c:v>73</c:v>
                </c:pt>
                <c:pt idx="11">
                  <c:v>70</c:v>
                </c:pt>
                <c:pt idx="12">
                  <c:v>78</c:v>
                </c:pt>
                <c:pt idx="13">
                  <c:v>75</c:v>
                </c:pt>
                <c:pt idx="14">
                  <c:v>73</c:v>
                </c:pt>
                <c:pt idx="15">
                  <c:v>68</c:v>
                </c:pt>
                <c:pt idx="16">
                  <c:v>77</c:v>
                </c:pt>
                <c:pt idx="17">
                  <c:v>72</c:v>
                </c:pt>
                <c:pt idx="18">
                  <c:v>70</c:v>
                </c:pt>
              </c:numCache>
            </c:numRef>
          </c:val>
        </c:ser>
        <c:marker val="1"/>
        <c:axId val="63443328"/>
        <c:axId val="63444864"/>
      </c:lineChart>
      <c:catAx>
        <c:axId val="63443328"/>
        <c:scaling>
          <c:orientation val="minMax"/>
        </c:scaling>
        <c:axPos val="b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63444864"/>
        <c:crosses val="autoZero"/>
        <c:auto val="1"/>
        <c:lblAlgn val="ctr"/>
        <c:lblOffset val="100"/>
      </c:catAx>
      <c:valAx>
        <c:axId val="63444864"/>
        <c:scaling>
          <c:orientation val="minMax"/>
          <c:max val="80"/>
          <c:min val="20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5.6034035488222493E-2"/>
              <c:y val="6.9831611957596587E-2"/>
            </c:manualLayout>
          </c:layout>
        </c:title>
        <c:numFmt formatCode="General" sourceLinked="1"/>
        <c:tickLblPos val="nextTo"/>
        <c:crossAx val="63443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1478733130756739E-2"/>
          <c:y val="0.90117847016973884"/>
          <c:w val="0.46022178091323185"/>
          <c:h val="9.6878819444444528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/>
            </a:pPr>
            <a:r>
              <a:rPr lang="ru-RU" sz="1200" b="1" i="0" baseline="0" dirty="0"/>
              <a:t>Успеваемость (СО), %</a:t>
            </a:r>
            <a:endParaRPr lang="ru-RU" sz="1200" dirty="0"/>
          </a:p>
          <a:p>
            <a:pPr>
              <a:defRPr sz="1200"/>
            </a:pPr>
            <a:r>
              <a:rPr lang="ru-RU" sz="1200" b="1" dirty="0" smtClean="0"/>
              <a:t>Муниципалитет2</a:t>
            </a:r>
            <a:endParaRPr lang="ru-RU" sz="1200" b="1" dirty="0"/>
          </a:p>
        </c:rich>
      </c:tx>
      <c:layout>
        <c:manualLayout>
          <c:xMode val="edge"/>
          <c:yMode val="edge"/>
          <c:x val="5.1259374999999885E-2"/>
          <c:y val="3.4549007365268794E-2"/>
        </c:manualLayout>
      </c:layout>
    </c:title>
    <c:plotArea>
      <c:layout>
        <c:manualLayout>
          <c:layoutTarget val="inner"/>
          <c:xMode val="edge"/>
          <c:yMode val="edge"/>
          <c:x val="0.11179539295392971"/>
          <c:y val="0.28745268074970864"/>
          <c:w val="0.90237903188930668"/>
          <c:h val="0.58889590343057663"/>
        </c:manualLayout>
      </c:layout>
      <c:barChart>
        <c:barDir val="col"/>
        <c:grouping val="clustered"/>
        <c:ser>
          <c:idx val="0"/>
          <c:order val="0"/>
          <c:tx>
            <c:strRef>
              <c:f>СО!$A$7</c:f>
              <c:strCache>
                <c:ptCount val="1"/>
                <c:pt idx="0">
                  <c:v>факт</c:v>
                </c:pt>
              </c:strCache>
            </c:strRef>
          </c:tx>
          <c:cat>
            <c:strRef>
              <c:f>СО!$B$6:$F$6</c:f>
              <c:strCache>
                <c:ptCount val="5"/>
                <c:pt idx="0">
                  <c:v>7 кл</c:v>
                </c:pt>
                <c:pt idx="1">
                  <c:v>8 кл</c:v>
                </c:pt>
                <c:pt idx="2">
                  <c:v>9 кл</c:v>
                </c:pt>
                <c:pt idx="3">
                  <c:v>10 кл</c:v>
                </c:pt>
                <c:pt idx="4">
                  <c:v>11 кл</c:v>
                </c:pt>
              </c:strCache>
            </c:strRef>
          </c:cat>
          <c:val>
            <c:numRef>
              <c:f>СО!$B$7:$F$7</c:f>
              <c:numCache>
                <c:formatCode>General</c:formatCode>
                <c:ptCount val="5"/>
                <c:pt idx="0">
                  <c:v>86</c:v>
                </c:pt>
                <c:pt idx="1">
                  <c:v>81</c:v>
                </c:pt>
                <c:pt idx="2">
                  <c:v>83</c:v>
                </c:pt>
                <c:pt idx="3">
                  <c:v>96</c:v>
                </c:pt>
                <c:pt idx="4">
                  <c:v>96</c:v>
                </c:pt>
              </c:numCache>
            </c:numRef>
          </c:val>
        </c:ser>
        <c:axId val="65499904"/>
        <c:axId val="65501440"/>
      </c:barChart>
      <c:lineChart>
        <c:grouping val="standard"/>
        <c:ser>
          <c:idx val="1"/>
          <c:order val="1"/>
          <c:tx>
            <c:strRef>
              <c:f>СО!$A$8</c:f>
              <c:strCache>
                <c:ptCount val="1"/>
                <c:pt idx="0">
                  <c:v>прогноз</c:v>
                </c:pt>
              </c:strCache>
            </c:strRef>
          </c:tx>
          <c:cat>
            <c:strRef>
              <c:f>СО!$B$6:$F$6</c:f>
              <c:strCache>
                <c:ptCount val="5"/>
                <c:pt idx="0">
                  <c:v>7 кл</c:v>
                </c:pt>
                <c:pt idx="1">
                  <c:v>8 кл</c:v>
                </c:pt>
                <c:pt idx="2">
                  <c:v>9 кл</c:v>
                </c:pt>
                <c:pt idx="3">
                  <c:v>10 кл</c:v>
                </c:pt>
                <c:pt idx="4">
                  <c:v>11 кл</c:v>
                </c:pt>
              </c:strCache>
            </c:strRef>
          </c:cat>
          <c:val>
            <c:numRef>
              <c:f>СО!$B$8:$F$8</c:f>
              <c:numCache>
                <c:formatCode>General</c:formatCode>
                <c:ptCount val="5"/>
                <c:pt idx="0">
                  <c:v>99</c:v>
                </c:pt>
                <c:pt idx="1">
                  <c:v>98</c:v>
                </c:pt>
                <c:pt idx="2">
                  <c:v>98</c:v>
                </c:pt>
                <c:pt idx="3">
                  <c:v>99</c:v>
                </c:pt>
                <c:pt idx="4">
                  <c:v>100</c:v>
                </c:pt>
              </c:numCache>
            </c:numRef>
          </c:val>
        </c:ser>
        <c:marker val="1"/>
        <c:axId val="65499904"/>
        <c:axId val="65501440"/>
      </c:lineChart>
      <c:catAx>
        <c:axId val="65499904"/>
        <c:scaling>
          <c:orientation val="minMax"/>
        </c:scaling>
        <c:axPos val="b"/>
        <c:tickLblPos val="nextTo"/>
        <c:crossAx val="65501440"/>
        <c:crosses val="autoZero"/>
        <c:auto val="1"/>
        <c:lblAlgn val="ctr"/>
        <c:lblOffset val="100"/>
      </c:catAx>
      <c:valAx>
        <c:axId val="65501440"/>
        <c:scaling>
          <c:orientation val="minMax"/>
          <c:max val="100"/>
          <c:min val="80"/>
        </c:scaling>
        <c:axPos val="l"/>
        <c:numFmt formatCode="General" sourceLinked="1"/>
        <c:tickLblPos val="nextTo"/>
        <c:crossAx val="65499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98614583333365"/>
          <c:y val="6.3330673974123591E-2"/>
          <c:w val="0.3560142361111111"/>
          <c:h val="0.16743438320210069"/>
        </c:manualLayout>
      </c:layout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 sz="1200"/>
            </a:pPr>
            <a:r>
              <a:rPr lang="ru-RU" sz="1200" b="1" i="0" baseline="0" dirty="0"/>
              <a:t>Успеваемость (СО), %</a:t>
            </a:r>
            <a:endParaRPr lang="ru-RU" sz="1200" dirty="0"/>
          </a:p>
          <a:p>
            <a:pPr algn="ctr">
              <a:defRPr sz="1200"/>
            </a:pPr>
            <a:r>
              <a:rPr lang="ru-RU" sz="1200" b="1" dirty="0" smtClean="0"/>
              <a:t>Муниципалитет1</a:t>
            </a:r>
            <a:endParaRPr lang="ru-RU" sz="1200" b="1" dirty="0"/>
          </a:p>
        </c:rich>
      </c:tx>
      <c:layout>
        <c:manualLayout>
          <c:xMode val="edge"/>
          <c:yMode val="edge"/>
          <c:x val="6.1144444444444453E-2"/>
          <c:y val="2.9368575624082228E-2"/>
        </c:manualLayout>
      </c:layout>
    </c:title>
    <c:plotArea>
      <c:layout>
        <c:manualLayout>
          <c:layoutTarget val="inner"/>
          <c:xMode val="edge"/>
          <c:yMode val="edge"/>
          <c:x val="0.11179539295392971"/>
          <c:y val="0.28157896562489276"/>
          <c:w val="0.91167055337594993"/>
          <c:h val="0.6006433336802095"/>
        </c:manualLayout>
      </c:layout>
      <c:barChart>
        <c:barDir val="col"/>
        <c:grouping val="clustered"/>
        <c:ser>
          <c:idx val="0"/>
          <c:order val="0"/>
          <c:tx>
            <c:strRef>
              <c:f>СО!$A$2</c:f>
              <c:strCache>
                <c:ptCount val="1"/>
                <c:pt idx="0">
                  <c:v>факт</c:v>
                </c:pt>
              </c:strCache>
            </c:strRef>
          </c:tx>
          <c:cat>
            <c:strRef>
              <c:f>СО!$B$1:$F$1</c:f>
              <c:strCache>
                <c:ptCount val="5"/>
                <c:pt idx="0">
                  <c:v>7 кл</c:v>
                </c:pt>
                <c:pt idx="1">
                  <c:v>8 кл</c:v>
                </c:pt>
                <c:pt idx="2">
                  <c:v>9 кл</c:v>
                </c:pt>
                <c:pt idx="3">
                  <c:v>10 кл</c:v>
                </c:pt>
                <c:pt idx="4">
                  <c:v>11 кл</c:v>
                </c:pt>
              </c:strCache>
            </c:strRef>
          </c:cat>
          <c:val>
            <c:numRef>
              <c:f>СО!$B$2:$F$2</c:f>
              <c:numCache>
                <c:formatCode>General</c:formatCode>
                <c:ptCount val="5"/>
                <c:pt idx="0">
                  <c:v>93</c:v>
                </c:pt>
                <c:pt idx="1">
                  <c:v>89</c:v>
                </c:pt>
                <c:pt idx="2">
                  <c:v>89</c:v>
                </c:pt>
                <c:pt idx="3">
                  <c:v>99</c:v>
                </c:pt>
                <c:pt idx="4">
                  <c:v>99</c:v>
                </c:pt>
              </c:numCache>
            </c:numRef>
          </c:val>
        </c:ser>
        <c:axId val="65510400"/>
        <c:axId val="65520384"/>
      </c:barChart>
      <c:lineChart>
        <c:grouping val="standard"/>
        <c:ser>
          <c:idx val="1"/>
          <c:order val="1"/>
          <c:tx>
            <c:strRef>
              <c:f>СО!$A$3</c:f>
              <c:strCache>
                <c:ptCount val="1"/>
                <c:pt idx="0">
                  <c:v>прогноз</c:v>
                </c:pt>
              </c:strCache>
            </c:strRef>
          </c:tx>
          <c:cat>
            <c:strRef>
              <c:f>СО!$B$1:$F$1</c:f>
              <c:strCache>
                <c:ptCount val="5"/>
                <c:pt idx="0">
                  <c:v>7 кл</c:v>
                </c:pt>
                <c:pt idx="1">
                  <c:v>8 кл</c:v>
                </c:pt>
                <c:pt idx="2">
                  <c:v>9 кл</c:v>
                </c:pt>
                <c:pt idx="3">
                  <c:v>10 кл</c:v>
                </c:pt>
                <c:pt idx="4">
                  <c:v>11 кл</c:v>
                </c:pt>
              </c:strCache>
            </c:strRef>
          </c:cat>
          <c:val>
            <c:numRef>
              <c:f>СО!$B$3:$F$3</c:f>
              <c:numCache>
                <c:formatCode>General</c:formatCode>
                <c:ptCount val="5"/>
                <c:pt idx="0">
                  <c:v>100</c:v>
                </c:pt>
                <c:pt idx="1">
                  <c:v>99</c:v>
                </c:pt>
                <c:pt idx="2">
                  <c:v>99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marker val="1"/>
        <c:axId val="65510400"/>
        <c:axId val="65520384"/>
      </c:lineChart>
      <c:catAx>
        <c:axId val="65510400"/>
        <c:scaling>
          <c:orientation val="minMax"/>
        </c:scaling>
        <c:axPos val="b"/>
        <c:tickLblPos val="nextTo"/>
        <c:crossAx val="65520384"/>
        <c:crosses val="autoZero"/>
        <c:auto val="1"/>
        <c:lblAlgn val="ctr"/>
        <c:lblOffset val="100"/>
      </c:catAx>
      <c:valAx>
        <c:axId val="65520384"/>
        <c:scaling>
          <c:orientation val="minMax"/>
          <c:max val="100"/>
          <c:min val="80"/>
        </c:scaling>
        <c:axPos val="l"/>
        <c:numFmt formatCode="General" sourceLinked="1"/>
        <c:tickLblPos val="nextTo"/>
        <c:crossAx val="65510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639340277777783"/>
          <c:y val="3.2717993584135498E-2"/>
          <c:w val="0.28104895833333327"/>
          <c:h val="0.16743438320210083"/>
        </c:manualLayout>
      </c:layout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Не освоили стандарт образования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1849518810148481E-2"/>
          <c:y val="5.1400554097404488E-2"/>
          <c:w val="0.88306846019247587"/>
          <c:h val="0.74673228346456921"/>
        </c:manualLayout>
      </c:layout>
      <c:barChart>
        <c:barDir val="col"/>
        <c:grouping val="clustered"/>
        <c:ser>
          <c:idx val="0"/>
          <c:order val="0"/>
          <c:tx>
            <c:strRef>
              <c:f>Лист6!$A$17</c:f>
              <c:strCache>
                <c:ptCount val="1"/>
                <c:pt idx="0">
                  <c:v>Волжский</c:v>
                </c:pt>
              </c:strCache>
            </c:strRef>
          </c:tx>
          <c:dPt>
            <c:idx val="1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Pos val="outEnd"/>
            <c:showVal val="1"/>
          </c:dLbls>
          <c:cat>
            <c:multiLvlStrRef>
              <c:f>Лист6!$B$14:$F$15</c:f>
              <c:multiLvlStrCache>
                <c:ptCount val="5"/>
                <c:lvl>
                  <c:pt idx="0">
                    <c:v>7</c:v>
                  </c:pt>
                  <c:pt idx="1">
                    <c:v>8</c:v>
                  </c:pt>
                  <c:pt idx="2">
                    <c:v>9</c:v>
                  </c:pt>
                  <c:pt idx="3">
                    <c:v>10</c:v>
                  </c:pt>
                  <c:pt idx="4">
                    <c:v>11</c:v>
                  </c:pt>
                </c:lvl>
                <c:lvl>
                  <c:pt idx="0">
                    <c:v>Не освоили стандарт образования, %</c:v>
                  </c:pt>
                </c:lvl>
              </c:multiLvlStrCache>
            </c:multiLvlStrRef>
          </c:cat>
          <c:val>
            <c:numRef>
              <c:f>Лист6!$B$17:$F$17</c:f>
              <c:numCache>
                <c:formatCode>0%</c:formatCode>
                <c:ptCount val="5"/>
                <c:pt idx="0">
                  <c:v>0.14000000000000001</c:v>
                </c:pt>
                <c:pt idx="1">
                  <c:v>0.2</c:v>
                </c:pt>
                <c:pt idx="2">
                  <c:v>0.17</c:v>
                </c:pt>
                <c:pt idx="3">
                  <c:v>6.0000000000000032E-2</c:v>
                </c:pt>
                <c:pt idx="4">
                  <c:v>4.0000000000000022E-2</c:v>
                </c:pt>
              </c:numCache>
            </c:numRef>
          </c:val>
        </c:ser>
        <c:ser>
          <c:idx val="1"/>
          <c:order val="1"/>
          <c:tx>
            <c:strRef>
              <c:f>Лист6!$A$19</c:f>
              <c:strCache>
                <c:ptCount val="1"/>
                <c:pt idx="0">
                  <c:v>Новокуйбышевск</c:v>
                </c:pt>
              </c:strCache>
            </c:strRef>
          </c:tx>
          <c:dLbls>
            <c:dLblPos val="outEnd"/>
            <c:showVal val="1"/>
          </c:dLbls>
          <c:cat>
            <c:multiLvlStrRef>
              <c:f>Лист6!$B$14:$F$15</c:f>
              <c:multiLvlStrCache>
                <c:ptCount val="5"/>
                <c:lvl>
                  <c:pt idx="0">
                    <c:v>7</c:v>
                  </c:pt>
                  <c:pt idx="1">
                    <c:v>8</c:v>
                  </c:pt>
                  <c:pt idx="2">
                    <c:v>9</c:v>
                  </c:pt>
                  <c:pt idx="3">
                    <c:v>10</c:v>
                  </c:pt>
                  <c:pt idx="4">
                    <c:v>11</c:v>
                  </c:pt>
                </c:lvl>
                <c:lvl>
                  <c:pt idx="0">
                    <c:v>Не освоили стандарт образования, %</c:v>
                  </c:pt>
                </c:lvl>
              </c:multiLvlStrCache>
            </c:multiLvlStrRef>
          </c:cat>
          <c:val>
            <c:numRef>
              <c:f>Лист6!$B$19:$F$19</c:f>
              <c:numCache>
                <c:formatCode>0%</c:formatCode>
                <c:ptCount val="5"/>
                <c:pt idx="0">
                  <c:v>7.0000000000000021E-2</c:v>
                </c:pt>
                <c:pt idx="1">
                  <c:v>0.12000000000000002</c:v>
                </c:pt>
                <c:pt idx="2">
                  <c:v>0.11</c:v>
                </c:pt>
                <c:pt idx="3">
                  <c:v>1.0000000000000005E-2</c:v>
                </c:pt>
                <c:pt idx="4">
                  <c:v>1.0000000000000005E-2</c:v>
                </c:pt>
              </c:numCache>
            </c:numRef>
          </c:val>
        </c:ser>
        <c:axId val="61860480"/>
        <c:axId val="65683840"/>
      </c:barChart>
      <c:catAx>
        <c:axId val="61860480"/>
        <c:scaling>
          <c:orientation val="minMax"/>
        </c:scaling>
        <c:axPos val="b"/>
        <c:tickLblPos val="nextTo"/>
        <c:crossAx val="65683840"/>
        <c:crosses val="autoZero"/>
        <c:auto val="1"/>
        <c:lblAlgn val="ctr"/>
        <c:lblOffset val="100"/>
      </c:catAx>
      <c:valAx>
        <c:axId val="65683840"/>
        <c:scaling>
          <c:orientation val="minMax"/>
        </c:scaling>
        <c:axPos val="l"/>
        <c:numFmt formatCode="0%" sourceLinked="1"/>
        <c:tickLblPos val="nextTo"/>
        <c:crossAx val="61860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25131233596068"/>
          <c:y val="0.1755420676582094"/>
          <c:w val="0.2528597987751533"/>
          <c:h val="0.16743438320210077"/>
        </c:manualLayout>
      </c:layout>
    </c:legend>
    <c:plotVisOnly val="1"/>
  </c:chart>
  <c:txPr>
    <a:bodyPr/>
    <a:lstStyle/>
    <a:p>
      <a:pPr>
        <a:defRPr sz="1400"/>
      </a:pPr>
      <a:endParaRPr lang="ru-RU"/>
    </a:p>
  </c:txPr>
  <c:externalData r:id="rId1"/>
  <c:userShapes r:id="rId2"/>
</c:chartSpace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50ACCC-4156-4BBA-8E58-4B1C2696E76B}" type="doc">
      <dgm:prSet loTypeId="urn:microsoft.com/office/officeart/2009/3/layout/StepUpProcess" loCatId="process" qsTypeId="urn:microsoft.com/office/officeart/2005/8/quickstyle/3d1" qsCatId="3D" csTypeId="urn:microsoft.com/office/officeart/2005/8/colors/colorful3" csCatId="colorful" phldr="1"/>
      <dgm:spPr/>
    </dgm:pt>
    <dgm:pt modelId="{5124C0D3-CAB7-481B-8F37-3ED3D2291924}">
      <dgm:prSet phldrT="[Текст]" custT="1"/>
      <dgm:spPr/>
      <dgm:t>
        <a:bodyPr/>
        <a:lstStyle/>
        <a:p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Получена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автоматизированная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оценка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качества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образовательных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результатов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по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ФИЗИКЕ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F9A00D-1B69-4109-8851-B2E35627B7DB}" type="parTrans" cxnId="{8303E508-1A5F-43B7-A549-FD57C70D999D}">
      <dgm:prSet/>
      <dgm:spPr/>
      <dgm:t>
        <a:bodyPr/>
        <a:lstStyle/>
        <a:p>
          <a:endParaRPr lang="ru-RU" sz="1800"/>
        </a:p>
      </dgm:t>
    </dgm:pt>
    <dgm:pt modelId="{7D7ECC59-36DE-461A-A494-3FF9D247FD38}" type="sibTrans" cxnId="{8303E508-1A5F-43B7-A549-FD57C70D999D}">
      <dgm:prSet/>
      <dgm:spPr/>
      <dgm:t>
        <a:bodyPr/>
        <a:lstStyle/>
        <a:p>
          <a:endParaRPr lang="ru-RU" sz="1800"/>
        </a:p>
      </dgm:t>
    </dgm:pt>
    <dgm:pt modelId="{AA410103-CF68-4BA2-BC90-967431F55728}">
      <dgm:prSet phldrT="[Текст]"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Интерпретация </a:t>
          </a:r>
          <a:r>
            <a:rPr lang="ru-RU" sz="1600" b="0" dirty="0" smtClean="0">
              <a:latin typeface="Arial" pitchFamily="34" charset="0"/>
              <a:cs typeface="Arial" pitchFamily="34" charset="0"/>
            </a:rPr>
            <a:t>основных показателей для разных групп пользователей</a:t>
          </a:r>
          <a:endParaRPr lang="ru-RU" sz="1600" b="0" dirty="0"/>
        </a:p>
      </dgm:t>
    </dgm:pt>
    <dgm:pt modelId="{538017A8-44CD-49ED-B6B5-50A83EB3844B}" type="parTrans" cxnId="{72750E7B-B005-4906-9BC8-8BFB469065AF}">
      <dgm:prSet/>
      <dgm:spPr/>
      <dgm:t>
        <a:bodyPr/>
        <a:lstStyle/>
        <a:p>
          <a:endParaRPr lang="ru-RU" sz="1800"/>
        </a:p>
      </dgm:t>
    </dgm:pt>
    <dgm:pt modelId="{5C64FEBB-89AC-48C4-93EA-8D437534C3B8}" type="sibTrans" cxnId="{72750E7B-B005-4906-9BC8-8BFB469065AF}">
      <dgm:prSet/>
      <dgm:spPr/>
      <dgm:t>
        <a:bodyPr/>
        <a:lstStyle/>
        <a:p>
          <a:endParaRPr lang="ru-RU" sz="1800"/>
        </a:p>
      </dgm:t>
    </dgm:pt>
    <dgm:pt modelId="{ADEB7EBF-77BD-462C-AA1E-E6E2E1AC18F3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Выявлены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проблемные ситуации, влияющие на достоверность получаемых результатов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8557C9-137F-4784-9D86-E6B102E35835}" type="parTrans" cxnId="{66B197D8-E323-423B-9805-6A0FBF975758}">
      <dgm:prSet/>
      <dgm:spPr/>
      <dgm:t>
        <a:bodyPr/>
        <a:lstStyle/>
        <a:p>
          <a:endParaRPr lang="ru-RU"/>
        </a:p>
      </dgm:t>
    </dgm:pt>
    <dgm:pt modelId="{67946B32-F4D0-4DC7-B849-F70A507BB1B3}" type="sibTrans" cxnId="{66B197D8-E323-423B-9805-6A0FBF975758}">
      <dgm:prSet/>
      <dgm:spPr/>
      <dgm:t>
        <a:bodyPr/>
        <a:lstStyle/>
        <a:p>
          <a:endParaRPr lang="ru-RU"/>
        </a:p>
      </dgm:t>
    </dgm:pt>
    <dgm:pt modelId="{3AC297EF-17CB-4445-8893-E142238C9FA2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Апробированы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организацион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ные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,  диагностические, оценочные процедуры 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64372A-0CF6-4638-8EFD-2D9E4059FD02}" type="parTrans" cxnId="{18CC0E28-C150-4585-B68D-19AC90FEF30C}">
      <dgm:prSet/>
      <dgm:spPr/>
      <dgm:t>
        <a:bodyPr/>
        <a:lstStyle/>
        <a:p>
          <a:endParaRPr lang="ru-RU"/>
        </a:p>
      </dgm:t>
    </dgm:pt>
    <dgm:pt modelId="{B86B7C06-7BCF-49C3-AB32-BFD615CCB86C}" type="sibTrans" cxnId="{18CC0E28-C150-4585-B68D-19AC90FEF30C}">
      <dgm:prSet/>
      <dgm:spPr/>
      <dgm:t>
        <a:bodyPr/>
        <a:lstStyle/>
        <a:p>
          <a:endParaRPr lang="ru-RU"/>
        </a:p>
      </dgm:t>
    </dgm:pt>
    <dgm:pt modelId="{0F07C7E5-5DDC-47B7-B9D8-B68AF193CE8F}" type="pres">
      <dgm:prSet presAssocID="{BF50ACCC-4156-4BBA-8E58-4B1C2696E76B}" presName="rootnode" presStyleCnt="0">
        <dgm:presLayoutVars>
          <dgm:chMax/>
          <dgm:chPref/>
          <dgm:dir/>
          <dgm:animLvl val="lvl"/>
        </dgm:presLayoutVars>
      </dgm:prSet>
      <dgm:spPr/>
    </dgm:pt>
    <dgm:pt modelId="{F32444B7-A03A-422D-9009-38E42ACD0D00}" type="pres">
      <dgm:prSet presAssocID="{3AC297EF-17CB-4445-8893-E142238C9FA2}" presName="composite" presStyleCnt="0"/>
      <dgm:spPr/>
    </dgm:pt>
    <dgm:pt modelId="{B798B369-E555-4C88-ADEA-6A94A28F77D1}" type="pres">
      <dgm:prSet presAssocID="{3AC297EF-17CB-4445-8893-E142238C9FA2}" presName="LShape" presStyleLbl="alignNode1" presStyleIdx="0" presStyleCnt="7"/>
      <dgm:spPr/>
    </dgm:pt>
    <dgm:pt modelId="{F945F0DA-1B6E-4180-8882-10B88C2FFA7C}" type="pres">
      <dgm:prSet presAssocID="{3AC297EF-17CB-4445-8893-E142238C9FA2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29679-7C04-4FEC-8D36-DC251AE0A63C}" type="pres">
      <dgm:prSet presAssocID="{3AC297EF-17CB-4445-8893-E142238C9FA2}" presName="Triangle" presStyleLbl="alignNode1" presStyleIdx="1" presStyleCnt="7"/>
      <dgm:spPr/>
    </dgm:pt>
    <dgm:pt modelId="{A34A19E3-3B19-43A7-BDE6-538D4E49482A}" type="pres">
      <dgm:prSet presAssocID="{B86B7C06-7BCF-49C3-AB32-BFD615CCB86C}" presName="sibTrans" presStyleCnt="0"/>
      <dgm:spPr/>
    </dgm:pt>
    <dgm:pt modelId="{178CFDEF-7CE1-4DE7-BAD7-307AC333AA7F}" type="pres">
      <dgm:prSet presAssocID="{B86B7C06-7BCF-49C3-AB32-BFD615CCB86C}" presName="space" presStyleCnt="0"/>
      <dgm:spPr/>
    </dgm:pt>
    <dgm:pt modelId="{1362852C-B17B-4326-B35A-8E1B6F5E8BC2}" type="pres">
      <dgm:prSet presAssocID="{5124C0D3-CAB7-481B-8F37-3ED3D2291924}" presName="composite" presStyleCnt="0"/>
      <dgm:spPr/>
    </dgm:pt>
    <dgm:pt modelId="{96102C25-D584-448A-914F-9CCB66BA7533}" type="pres">
      <dgm:prSet presAssocID="{5124C0D3-CAB7-481B-8F37-3ED3D2291924}" presName="LShape" presStyleLbl="alignNode1" presStyleIdx="2" presStyleCnt="7"/>
      <dgm:spPr/>
    </dgm:pt>
    <dgm:pt modelId="{3E422C5D-B7AA-4BFE-A07F-9AEFB1DF5B77}" type="pres">
      <dgm:prSet presAssocID="{5124C0D3-CAB7-481B-8F37-3ED3D2291924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60196-AD10-4F3F-886A-0F9B29704550}" type="pres">
      <dgm:prSet presAssocID="{5124C0D3-CAB7-481B-8F37-3ED3D2291924}" presName="Triangle" presStyleLbl="alignNode1" presStyleIdx="3" presStyleCnt="7"/>
      <dgm:spPr/>
    </dgm:pt>
    <dgm:pt modelId="{8446ADBD-72E9-4C19-8E67-F62AAB9EC613}" type="pres">
      <dgm:prSet presAssocID="{7D7ECC59-36DE-461A-A494-3FF9D247FD38}" presName="sibTrans" presStyleCnt="0"/>
      <dgm:spPr/>
    </dgm:pt>
    <dgm:pt modelId="{3A994C44-7E2D-43F6-8F18-8F324EB8A952}" type="pres">
      <dgm:prSet presAssocID="{7D7ECC59-36DE-461A-A494-3FF9D247FD38}" presName="space" presStyleCnt="0"/>
      <dgm:spPr/>
    </dgm:pt>
    <dgm:pt modelId="{4C8D0840-68FE-441A-A877-D205A79ED6EB}" type="pres">
      <dgm:prSet presAssocID="{ADEB7EBF-77BD-462C-AA1E-E6E2E1AC18F3}" presName="composite" presStyleCnt="0"/>
      <dgm:spPr/>
    </dgm:pt>
    <dgm:pt modelId="{B20767E4-407F-47D7-BA07-8FF7DDA3BDAB}" type="pres">
      <dgm:prSet presAssocID="{ADEB7EBF-77BD-462C-AA1E-E6E2E1AC18F3}" presName="LShape" presStyleLbl="alignNode1" presStyleIdx="4" presStyleCnt="7"/>
      <dgm:spPr/>
    </dgm:pt>
    <dgm:pt modelId="{42F94A70-0523-4E0A-BA01-8BBB995AC776}" type="pres">
      <dgm:prSet presAssocID="{ADEB7EBF-77BD-462C-AA1E-E6E2E1AC18F3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20361-4238-427D-A53F-C2D9CE3F2840}" type="pres">
      <dgm:prSet presAssocID="{ADEB7EBF-77BD-462C-AA1E-E6E2E1AC18F3}" presName="Triangle" presStyleLbl="alignNode1" presStyleIdx="5" presStyleCnt="7"/>
      <dgm:spPr/>
    </dgm:pt>
    <dgm:pt modelId="{526DC642-F745-41C7-A508-4749BEEBABED}" type="pres">
      <dgm:prSet presAssocID="{67946B32-F4D0-4DC7-B849-F70A507BB1B3}" presName="sibTrans" presStyleCnt="0"/>
      <dgm:spPr/>
    </dgm:pt>
    <dgm:pt modelId="{21FB024D-D660-45A7-A42D-14B1F3631712}" type="pres">
      <dgm:prSet presAssocID="{67946B32-F4D0-4DC7-B849-F70A507BB1B3}" presName="space" presStyleCnt="0"/>
      <dgm:spPr/>
    </dgm:pt>
    <dgm:pt modelId="{5A33082D-85A7-421E-AF86-55635BF97347}" type="pres">
      <dgm:prSet presAssocID="{AA410103-CF68-4BA2-BC90-967431F55728}" presName="composite" presStyleCnt="0"/>
      <dgm:spPr/>
    </dgm:pt>
    <dgm:pt modelId="{321F49BB-FCA2-4FC0-A54E-BBC91F5A27E8}" type="pres">
      <dgm:prSet presAssocID="{AA410103-CF68-4BA2-BC90-967431F55728}" presName="LShape" presStyleLbl="alignNode1" presStyleIdx="6" presStyleCnt="7"/>
      <dgm:spPr/>
    </dgm:pt>
    <dgm:pt modelId="{DCAF0FE6-EF7C-45DF-B8EC-CA36C4820810}" type="pres">
      <dgm:prSet presAssocID="{AA410103-CF68-4BA2-BC90-967431F55728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6C1EC0-3DF4-4C53-9686-9D4C11CD1552}" type="presOf" srcId="{AA410103-CF68-4BA2-BC90-967431F55728}" destId="{DCAF0FE6-EF7C-45DF-B8EC-CA36C4820810}" srcOrd="0" destOrd="0" presId="urn:microsoft.com/office/officeart/2009/3/layout/StepUpProcess"/>
    <dgm:cxn modelId="{02EF7762-7086-45EA-BC70-7ACFB99FCB24}" type="presOf" srcId="{3AC297EF-17CB-4445-8893-E142238C9FA2}" destId="{F945F0DA-1B6E-4180-8882-10B88C2FFA7C}" srcOrd="0" destOrd="0" presId="urn:microsoft.com/office/officeart/2009/3/layout/StepUpProcess"/>
    <dgm:cxn modelId="{6F55F618-0737-4AF4-B227-5C8E1C4A9D8D}" type="presOf" srcId="{5124C0D3-CAB7-481B-8F37-3ED3D2291924}" destId="{3E422C5D-B7AA-4BFE-A07F-9AEFB1DF5B77}" srcOrd="0" destOrd="0" presId="urn:microsoft.com/office/officeart/2009/3/layout/StepUpProcess"/>
    <dgm:cxn modelId="{72750E7B-B005-4906-9BC8-8BFB469065AF}" srcId="{BF50ACCC-4156-4BBA-8E58-4B1C2696E76B}" destId="{AA410103-CF68-4BA2-BC90-967431F55728}" srcOrd="3" destOrd="0" parTransId="{538017A8-44CD-49ED-B6B5-50A83EB3844B}" sibTransId="{5C64FEBB-89AC-48C4-93EA-8D437534C3B8}"/>
    <dgm:cxn modelId="{18CC0E28-C150-4585-B68D-19AC90FEF30C}" srcId="{BF50ACCC-4156-4BBA-8E58-4B1C2696E76B}" destId="{3AC297EF-17CB-4445-8893-E142238C9FA2}" srcOrd="0" destOrd="0" parTransId="{4964372A-0CF6-4638-8EFD-2D9E4059FD02}" sibTransId="{B86B7C06-7BCF-49C3-AB32-BFD615CCB86C}"/>
    <dgm:cxn modelId="{33C6BFF3-9DA7-45B3-B65B-9D8D9D2326D8}" type="presOf" srcId="{ADEB7EBF-77BD-462C-AA1E-E6E2E1AC18F3}" destId="{42F94A70-0523-4E0A-BA01-8BBB995AC776}" srcOrd="0" destOrd="0" presId="urn:microsoft.com/office/officeart/2009/3/layout/StepUpProcess"/>
    <dgm:cxn modelId="{B81430FD-1FF9-451A-B112-A28EB576BB6E}" type="presOf" srcId="{BF50ACCC-4156-4BBA-8E58-4B1C2696E76B}" destId="{0F07C7E5-5DDC-47B7-B9D8-B68AF193CE8F}" srcOrd="0" destOrd="0" presId="urn:microsoft.com/office/officeart/2009/3/layout/StepUpProcess"/>
    <dgm:cxn modelId="{8303E508-1A5F-43B7-A549-FD57C70D999D}" srcId="{BF50ACCC-4156-4BBA-8E58-4B1C2696E76B}" destId="{5124C0D3-CAB7-481B-8F37-3ED3D2291924}" srcOrd="1" destOrd="0" parTransId="{AAF9A00D-1B69-4109-8851-B2E35627B7DB}" sibTransId="{7D7ECC59-36DE-461A-A494-3FF9D247FD38}"/>
    <dgm:cxn modelId="{66B197D8-E323-423B-9805-6A0FBF975758}" srcId="{BF50ACCC-4156-4BBA-8E58-4B1C2696E76B}" destId="{ADEB7EBF-77BD-462C-AA1E-E6E2E1AC18F3}" srcOrd="2" destOrd="0" parTransId="{048557C9-137F-4784-9D86-E6B102E35835}" sibTransId="{67946B32-F4D0-4DC7-B849-F70A507BB1B3}"/>
    <dgm:cxn modelId="{E20E5D6D-A447-4B85-863A-4905C95DC41D}" type="presParOf" srcId="{0F07C7E5-5DDC-47B7-B9D8-B68AF193CE8F}" destId="{F32444B7-A03A-422D-9009-38E42ACD0D00}" srcOrd="0" destOrd="0" presId="urn:microsoft.com/office/officeart/2009/3/layout/StepUpProcess"/>
    <dgm:cxn modelId="{D9BA841F-2A48-4696-AA80-910D16CFFD17}" type="presParOf" srcId="{F32444B7-A03A-422D-9009-38E42ACD0D00}" destId="{B798B369-E555-4C88-ADEA-6A94A28F77D1}" srcOrd="0" destOrd="0" presId="urn:microsoft.com/office/officeart/2009/3/layout/StepUpProcess"/>
    <dgm:cxn modelId="{1908DA89-60EA-4A79-A904-A3F69297F01F}" type="presParOf" srcId="{F32444B7-A03A-422D-9009-38E42ACD0D00}" destId="{F945F0DA-1B6E-4180-8882-10B88C2FFA7C}" srcOrd="1" destOrd="0" presId="urn:microsoft.com/office/officeart/2009/3/layout/StepUpProcess"/>
    <dgm:cxn modelId="{9142201C-93AF-4C80-922F-D8FA23BAE144}" type="presParOf" srcId="{F32444B7-A03A-422D-9009-38E42ACD0D00}" destId="{09629679-7C04-4FEC-8D36-DC251AE0A63C}" srcOrd="2" destOrd="0" presId="urn:microsoft.com/office/officeart/2009/3/layout/StepUpProcess"/>
    <dgm:cxn modelId="{A531D98D-89EF-40B9-B380-543D067B9B38}" type="presParOf" srcId="{0F07C7E5-5DDC-47B7-B9D8-B68AF193CE8F}" destId="{A34A19E3-3B19-43A7-BDE6-538D4E49482A}" srcOrd="1" destOrd="0" presId="urn:microsoft.com/office/officeart/2009/3/layout/StepUpProcess"/>
    <dgm:cxn modelId="{ED9CFBEE-C417-4880-B2FB-43858991C13B}" type="presParOf" srcId="{A34A19E3-3B19-43A7-BDE6-538D4E49482A}" destId="{178CFDEF-7CE1-4DE7-BAD7-307AC333AA7F}" srcOrd="0" destOrd="0" presId="urn:microsoft.com/office/officeart/2009/3/layout/StepUpProcess"/>
    <dgm:cxn modelId="{AFDC8895-7230-4F28-A036-936FE936DF1A}" type="presParOf" srcId="{0F07C7E5-5DDC-47B7-B9D8-B68AF193CE8F}" destId="{1362852C-B17B-4326-B35A-8E1B6F5E8BC2}" srcOrd="2" destOrd="0" presId="urn:microsoft.com/office/officeart/2009/3/layout/StepUpProcess"/>
    <dgm:cxn modelId="{D4EE669C-71F9-4856-B3CA-9172F9F88EAA}" type="presParOf" srcId="{1362852C-B17B-4326-B35A-8E1B6F5E8BC2}" destId="{96102C25-D584-448A-914F-9CCB66BA7533}" srcOrd="0" destOrd="0" presId="urn:microsoft.com/office/officeart/2009/3/layout/StepUpProcess"/>
    <dgm:cxn modelId="{B1A9482B-B144-482C-83B9-90E67283E9D3}" type="presParOf" srcId="{1362852C-B17B-4326-B35A-8E1B6F5E8BC2}" destId="{3E422C5D-B7AA-4BFE-A07F-9AEFB1DF5B77}" srcOrd="1" destOrd="0" presId="urn:microsoft.com/office/officeart/2009/3/layout/StepUpProcess"/>
    <dgm:cxn modelId="{04273732-5AC8-42AB-8D23-1FC044F96958}" type="presParOf" srcId="{1362852C-B17B-4326-B35A-8E1B6F5E8BC2}" destId="{C1060196-AD10-4F3F-886A-0F9B29704550}" srcOrd="2" destOrd="0" presId="urn:microsoft.com/office/officeart/2009/3/layout/StepUpProcess"/>
    <dgm:cxn modelId="{00989622-2076-4DA2-A022-6868B6224FC7}" type="presParOf" srcId="{0F07C7E5-5DDC-47B7-B9D8-B68AF193CE8F}" destId="{8446ADBD-72E9-4C19-8E67-F62AAB9EC613}" srcOrd="3" destOrd="0" presId="urn:microsoft.com/office/officeart/2009/3/layout/StepUpProcess"/>
    <dgm:cxn modelId="{7124AEA0-2A95-429A-9CA8-39762EC62E88}" type="presParOf" srcId="{8446ADBD-72E9-4C19-8E67-F62AAB9EC613}" destId="{3A994C44-7E2D-43F6-8F18-8F324EB8A952}" srcOrd="0" destOrd="0" presId="urn:microsoft.com/office/officeart/2009/3/layout/StepUpProcess"/>
    <dgm:cxn modelId="{1E9C73AB-315C-45F2-9CE0-456248AAC0CD}" type="presParOf" srcId="{0F07C7E5-5DDC-47B7-B9D8-B68AF193CE8F}" destId="{4C8D0840-68FE-441A-A877-D205A79ED6EB}" srcOrd="4" destOrd="0" presId="urn:microsoft.com/office/officeart/2009/3/layout/StepUpProcess"/>
    <dgm:cxn modelId="{23468C7F-C3F3-4EA4-9248-D90A2E683E27}" type="presParOf" srcId="{4C8D0840-68FE-441A-A877-D205A79ED6EB}" destId="{B20767E4-407F-47D7-BA07-8FF7DDA3BDAB}" srcOrd="0" destOrd="0" presId="urn:microsoft.com/office/officeart/2009/3/layout/StepUpProcess"/>
    <dgm:cxn modelId="{59F50C56-961E-464A-86D5-1938760AC072}" type="presParOf" srcId="{4C8D0840-68FE-441A-A877-D205A79ED6EB}" destId="{42F94A70-0523-4E0A-BA01-8BBB995AC776}" srcOrd="1" destOrd="0" presId="urn:microsoft.com/office/officeart/2009/3/layout/StepUpProcess"/>
    <dgm:cxn modelId="{15CFAC6F-B587-4BEE-8C35-4CAD9865111B}" type="presParOf" srcId="{4C8D0840-68FE-441A-A877-D205A79ED6EB}" destId="{02320361-4238-427D-A53F-C2D9CE3F2840}" srcOrd="2" destOrd="0" presId="urn:microsoft.com/office/officeart/2009/3/layout/StepUpProcess"/>
    <dgm:cxn modelId="{8E0D893D-3305-472E-B669-8F3CA807DB8B}" type="presParOf" srcId="{0F07C7E5-5DDC-47B7-B9D8-B68AF193CE8F}" destId="{526DC642-F745-41C7-A508-4749BEEBABED}" srcOrd="5" destOrd="0" presId="urn:microsoft.com/office/officeart/2009/3/layout/StepUpProcess"/>
    <dgm:cxn modelId="{940C648A-569D-446A-ADA2-F47D6188C649}" type="presParOf" srcId="{526DC642-F745-41C7-A508-4749BEEBABED}" destId="{21FB024D-D660-45A7-A42D-14B1F3631712}" srcOrd="0" destOrd="0" presId="urn:microsoft.com/office/officeart/2009/3/layout/StepUpProcess"/>
    <dgm:cxn modelId="{4C376566-D551-461B-934A-CD175D9F7EEE}" type="presParOf" srcId="{0F07C7E5-5DDC-47B7-B9D8-B68AF193CE8F}" destId="{5A33082D-85A7-421E-AF86-55635BF97347}" srcOrd="6" destOrd="0" presId="urn:microsoft.com/office/officeart/2009/3/layout/StepUpProcess"/>
    <dgm:cxn modelId="{2AF380F8-81AB-4A56-A3BA-13CE4D6C4E93}" type="presParOf" srcId="{5A33082D-85A7-421E-AF86-55635BF97347}" destId="{321F49BB-FCA2-4FC0-A54E-BBC91F5A27E8}" srcOrd="0" destOrd="0" presId="urn:microsoft.com/office/officeart/2009/3/layout/StepUpProcess"/>
    <dgm:cxn modelId="{FE400F85-C459-403F-8758-8D62B69B038B}" type="presParOf" srcId="{5A33082D-85A7-421E-AF86-55635BF97347}" destId="{DCAF0FE6-EF7C-45DF-B8EC-CA36C482081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A050A-78A1-41FC-9CE3-86AA70A44CED}" type="doc">
      <dgm:prSet loTypeId="urn:microsoft.com/office/officeart/2009/3/layout/IncreasingArrowsProcess" loCatId="process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B1BCB210-EF08-4D12-B5BA-8D21BDAD8F9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- Ведение КТП;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ACF9754-94D2-489D-8970-FBEAFB8FF076}" type="parTrans" cxnId="{03C90944-3670-4912-B45B-B61A2583D3AB}">
      <dgm:prSet/>
      <dgm:spPr/>
      <dgm:t>
        <a:bodyPr/>
        <a:lstStyle/>
        <a:p>
          <a:endParaRPr lang="ru-RU"/>
        </a:p>
      </dgm:t>
    </dgm:pt>
    <dgm:pt modelId="{04512F62-4571-4465-8254-18D10092EE8D}" type="sibTrans" cxnId="{03C90944-3670-4912-B45B-B61A2583D3AB}">
      <dgm:prSet/>
      <dgm:spPr/>
      <dgm:t>
        <a:bodyPr/>
        <a:lstStyle/>
        <a:p>
          <a:endParaRPr lang="ru-RU"/>
        </a:p>
      </dgm:t>
    </dgm:pt>
    <dgm:pt modelId="{074DCDE1-9860-428F-B9CF-DF41680DE7AF}">
      <dgm:prSet phldrT="[Текст]" custT="1"/>
      <dgm:spPr/>
      <dgm:t>
        <a:bodyPr/>
        <a:lstStyle/>
        <a:p>
          <a:pPr marL="171450" indent="0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Уровень учителя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E2FD65D-5D4A-4AE0-8133-45B9ECBB3E17}" type="parTrans" cxnId="{CFA8EF98-3F8D-4139-A2E3-3F24FA66C150}">
      <dgm:prSet/>
      <dgm:spPr/>
      <dgm:t>
        <a:bodyPr/>
        <a:lstStyle/>
        <a:p>
          <a:endParaRPr lang="ru-RU"/>
        </a:p>
      </dgm:t>
    </dgm:pt>
    <dgm:pt modelId="{CE6D3DDF-BA80-48B5-9DD5-F16A12E91774}" type="sibTrans" cxnId="{CFA8EF98-3F8D-4139-A2E3-3F24FA66C150}">
      <dgm:prSet/>
      <dgm:spPr/>
      <dgm:t>
        <a:bodyPr/>
        <a:lstStyle/>
        <a:p>
          <a:endParaRPr lang="ru-RU"/>
        </a:p>
      </dgm:t>
    </dgm:pt>
    <dgm:pt modelId="{1D80A63D-976B-46D7-A6F3-30FE257EE6F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2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- Ведение ЭЖ;</a:t>
          </a:r>
        </a:p>
      </dgm:t>
    </dgm:pt>
    <dgm:pt modelId="{C7BDA0FE-A11B-4B09-BDAF-92116FC18A61}" type="parTrans" cxnId="{92A0F98B-8A80-4B2F-9CEF-D52184A0BA0D}">
      <dgm:prSet/>
      <dgm:spPr/>
      <dgm:t>
        <a:bodyPr/>
        <a:lstStyle/>
        <a:p>
          <a:endParaRPr lang="ru-RU"/>
        </a:p>
      </dgm:t>
    </dgm:pt>
    <dgm:pt modelId="{9CC45848-1BAB-4723-A225-D6DBAFFE13BF}" type="sibTrans" cxnId="{92A0F98B-8A80-4B2F-9CEF-D52184A0BA0D}">
      <dgm:prSet/>
      <dgm:spPr/>
      <dgm:t>
        <a:bodyPr/>
        <a:lstStyle/>
        <a:p>
          <a:endParaRPr lang="ru-RU"/>
        </a:p>
      </dgm:t>
    </dgm:pt>
    <dgm:pt modelId="{29188F81-6D60-4416-82E6-2E70B7CC130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2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Инструмент - текущая КР (с </a:t>
          </a:r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учетом кодификатора ФИПИ)</a:t>
          </a:r>
          <a:endParaRPr lang="ru-RU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FAC53C1-C286-421D-BFEA-FBA67A41B484}" type="parTrans" cxnId="{7E3F20C8-1E78-4A4A-B3E4-DD24ADD02170}">
      <dgm:prSet/>
      <dgm:spPr/>
      <dgm:t>
        <a:bodyPr/>
        <a:lstStyle/>
        <a:p>
          <a:endParaRPr lang="ru-RU"/>
        </a:p>
      </dgm:t>
    </dgm:pt>
    <dgm:pt modelId="{5B2E0B26-4436-4B3C-B434-809D751E0568}" type="sibTrans" cxnId="{7E3F20C8-1E78-4A4A-B3E4-DD24ADD02170}">
      <dgm:prSet/>
      <dgm:spPr/>
      <dgm:t>
        <a:bodyPr/>
        <a:lstStyle/>
        <a:p>
          <a:endParaRPr lang="ru-RU"/>
        </a:p>
      </dgm:t>
    </dgm:pt>
    <dgm:pt modelId="{73213078-9164-4ADE-A6DF-2A928E467B89}">
      <dgm:prSet phldrT="[Текст]" custT="1"/>
      <dgm:spPr/>
      <dgm:t>
        <a:bodyPr/>
        <a:lstStyle/>
        <a:p>
          <a:pPr marL="531813" marR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наличие в КТП текущего контроля успеваемости по предмету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DEE20D0-5E1B-4D78-8C36-9AB5F2735B98}" type="parTrans" cxnId="{B8E3C029-F359-456D-A6BB-4E2B16C6050B}">
      <dgm:prSet/>
      <dgm:spPr/>
      <dgm:t>
        <a:bodyPr/>
        <a:lstStyle/>
        <a:p>
          <a:endParaRPr lang="ru-RU"/>
        </a:p>
      </dgm:t>
    </dgm:pt>
    <dgm:pt modelId="{9F92645C-FC47-4153-A496-9074FECDC0C5}" type="sibTrans" cxnId="{B8E3C029-F359-456D-A6BB-4E2B16C6050B}">
      <dgm:prSet/>
      <dgm:spPr/>
      <dgm:t>
        <a:bodyPr/>
        <a:lstStyle/>
        <a:p>
          <a:endParaRPr lang="ru-RU"/>
        </a:p>
      </dgm:t>
    </dgm:pt>
    <dgm:pt modelId="{2E51A774-6409-449E-B39E-4E90CE127808}">
      <dgm:prSet phldrT="[Текст]" custT="1"/>
      <dgm:spPr/>
      <dgm:t>
        <a:bodyPr/>
        <a:lstStyle/>
        <a:p>
          <a:pPr marL="531813" marR="0" indent="0" defTabSz="914400" eaLnBrk="1" fontAlgn="auto" latinLnBrk="0" hangingPunct="1">
            <a:lnSpc>
              <a:spcPct val="12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формирование плана контрольной работы в ЭЖ;</a:t>
          </a:r>
        </a:p>
      </dgm:t>
    </dgm:pt>
    <dgm:pt modelId="{8FBD68CD-CD32-442C-9F16-1FC7D878B394}" type="parTrans" cxnId="{C55C7B88-24C3-41FA-B2EB-EB3B0023082D}">
      <dgm:prSet/>
      <dgm:spPr/>
      <dgm:t>
        <a:bodyPr/>
        <a:lstStyle/>
        <a:p>
          <a:endParaRPr lang="ru-RU"/>
        </a:p>
      </dgm:t>
    </dgm:pt>
    <dgm:pt modelId="{513CB3FF-D90A-4EB7-A83C-015FA29CF430}" type="sibTrans" cxnId="{C55C7B88-24C3-41FA-B2EB-EB3B0023082D}">
      <dgm:prSet/>
      <dgm:spPr/>
      <dgm:t>
        <a:bodyPr/>
        <a:lstStyle/>
        <a:p>
          <a:endParaRPr lang="ru-RU"/>
        </a:p>
      </dgm:t>
    </dgm:pt>
    <dgm:pt modelId="{37DBB64F-1DB4-4C60-840E-DEFCB74071EF}">
      <dgm:prSet phldrT="[Текст]" custT="1"/>
      <dgm:spPr/>
      <dgm:t>
        <a:bodyPr/>
        <a:lstStyle/>
        <a:p>
          <a:pPr marL="531813" marR="0" indent="0" defTabSz="914400" eaLnBrk="1" fontAlgn="auto" latinLnBrk="0" hangingPunct="1">
            <a:lnSpc>
              <a:spcPct val="12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занесение результатов в протокол;</a:t>
          </a:r>
        </a:p>
      </dgm:t>
    </dgm:pt>
    <dgm:pt modelId="{47AE2B7A-3E6B-47E1-92D0-A51523BC0108}" type="parTrans" cxnId="{76B914C9-8802-4288-B39B-D82D20BD14A0}">
      <dgm:prSet/>
      <dgm:spPr/>
      <dgm:t>
        <a:bodyPr/>
        <a:lstStyle/>
        <a:p>
          <a:endParaRPr lang="ru-RU"/>
        </a:p>
      </dgm:t>
    </dgm:pt>
    <dgm:pt modelId="{D30B629B-F037-48A0-9EA6-CE2AD388921B}" type="sibTrans" cxnId="{76B914C9-8802-4288-B39B-D82D20BD14A0}">
      <dgm:prSet/>
      <dgm:spPr/>
      <dgm:t>
        <a:bodyPr/>
        <a:lstStyle/>
        <a:p>
          <a:endParaRPr lang="ru-RU"/>
        </a:p>
      </dgm:t>
    </dgm:pt>
    <dgm:pt modelId="{EECEF116-456A-45F5-B9D7-95832BF3523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2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- формирование отчетов из системы МСОКО;</a:t>
          </a:r>
        </a:p>
        <a:p>
          <a:pPr marL="625475" marR="0" indent="0" defTabSz="914400" eaLnBrk="1" fontAlgn="auto" latinLnBrk="0" hangingPunct="1">
            <a:lnSpc>
              <a:spcPct val="12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анализ показателей качества образовательных результатов учащихся и  освоение элементов содержания образовательной программы по предмету;</a:t>
          </a:r>
        </a:p>
      </dgm:t>
    </dgm:pt>
    <dgm:pt modelId="{2CD51DD0-4ABA-40A8-AF98-5DDF5F46947E}" type="parTrans" cxnId="{6BE92B3A-E7FA-4405-9DCD-C4B4C853DDF4}">
      <dgm:prSet/>
      <dgm:spPr/>
      <dgm:t>
        <a:bodyPr/>
        <a:lstStyle/>
        <a:p>
          <a:endParaRPr lang="ru-RU"/>
        </a:p>
      </dgm:t>
    </dgm:pt>
    <dgm:pt modelId="{3A80E088-EE90-4138-A35F-489B5EAFAE48}" type="sibTrans" cxnId="{6BE92B3A-E7FA-4405-9DCD-C4B4C853DDF4}">
      <dgm:prSet/>
      <dgm:spPr/>
      <dgm:t>
        <a:bodyPr/>
        <a:lstStyle/>
        <a:p>
          <a:endParaRPr lang="ru-RU"/>
        </a:p>
      </dgm:t>
    </dgm:pt>
    <dgm:pt modelId="{3C1F1E16-BD33-4B25-B76F-69AAFEA86CB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2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- выполнение рекомендаций, представленных в отчете «Протокол контрольной работы»</a:t>
          </a:r>
        </a:p>
      </dgm:t>
    </dgm:pt>
    <dgm:pt modelId="{00990ABE-E088-4FA9-A081-7D36B6897DFC}" type="parTrans" cxnId="{018ABEF6-600F-4F81-A8CA-16716CE3D3BA}">
      <dgm:prSet/>
      <dgm:spPr/>
      <dgm:t>
        <a:bodyPr/>
        <a:lstStyle/>
        <a:p>
          <a:endParaRPr lang="ru-RU"/>
        </a:p>
      </dgm:t>
    </dgm:pt>
    <dgm:pt modelId="{10EB6C04-7D59-4888-BD79-87C04E3E679A}" type="sibTrans" cxnId="{018ABEF6-600F-4F81-A8CA-16716CE3D3BA}">
      <dgm:prSet/>
      <dgm:spPr/>
      <dgm:t>
        <a:bodyPr/>
        <a:lstStyle/>
        <a:p>
          <a:endParaRPr lang="ru-RU"/>
        </a:p>
      </dgm:t>
    </dgm:pt>
    <dgm:pt modelId="{714074E8-3F8C-453D-BA53-B27EADA79A4C}" type="pres">
      <dgm:prSet presAssocID="{09EA050A-78A1-41FC-9CE3-86AA70A44CE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C33A88-6430-4763-BD0F-1B072D5D44DE}" type="pres">
      <dgm:prSet presAssocID="{074DCDE1-9860-428F-B9CF-DF41680DE7AF}" presName="parentText1" presStyleLbl="node1" presStyleIdx="0" presStyleCnt="1" custLinFactNeighborY="-895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6DD5E-6823-4655-9EF9-5D6A29A8A93B}" type="pres">
      <dgm:prSet presAssocID="{074DCDE1-9860-428F-B9CF-DF41680DE7AF}" presName="childText1" presStyleLbl="solidAlignAcc1" presStyleIdx="0" presStyleCnt="1" custScaleY="117631" custLinFactNeighborY="31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9EC290-DC3F-4A28-91B7-C668F3E81F63}" type="presOf" srcId="{09EA050A-78A1-41FC-9CE3-86AA70A44CED}" destId="{714074E8-3F8C-453D-BA53-B27EADA79A4C}" srcOrd="0" destOrd="0" presId="urn:microsoft.com/office/officeart/2009/3/layout/IncreasingArrowsProcess"/>
    <dgm:cxn modelId="{90052B09-AA60-4F35-B968-D2C049E7AA1B}" type="presOf" srcId="{37DBB64F-1DB4-4C60-840E-DEFCB74071EF}" destId="{19F6DD5E-6823-4655-9EF9-5D6A29A8A93B}" srcOrd="0" destOrd="5" presId="urn:microsoft.com/office/officeart/2009/3/layout/IncreasingArrowsProcess"/>
    <dgm:cxn modelId="{36240332-95DD-4517-B8F3-7D6B61599713}" type="presOf" srcId="{1D80A63D-976B-46D7-A6F3-30FE257EE6F6}" destId="{19F6DD5E-6823-4655-9EF9-5D6A29A8A93B}" srcOrd="0" destOrd="2" presId="urn:microsoft.com/office/officeart/2009/3/layout/IncreasingArrowsProcess"/>
    <dgm:cxn modelId="{69FF4F3F-9368-40B7-B3CC-947EFF7D1D7D}" type="presOf" srcId="{EECEF116-456A-45F5-B9D7-95832BF35231}" destId="{19F6DD5E-6823-4655-9EF9-5D6A29A8A93B}" srcOrd="0" destOrd="6" presId="urn:microsoft.com/office/officeart/2009/3/layout/IncreasingArrowsProcess"/>
    <dgm:cxn modelId="{C55C7B88-24C3-41FA-B2EB-EB3B0023082D}" srcId="{074DCDE1-9860-428F-B9CF-DF41680DE7AF}" destId="{2E51A774-6409-449E-B39E-4E90CE127808}" srcOrd="4" destOrd="0" parTransId="{8FBD68CD-CD32-442C-9F16-1FC7D878B394}" sibTransId="{513CB3FF-D90A-4EB7-A83C-015FA29CF430}"/>
    <dgm:cxn modelId="{76B914C9-8802-4288-B39B-D82D20BD14A0}" srcId="{074DCDE1-9860-428F-B9CF-DF41680DE7AF}" destId="{37DBB64F-1DB4-4C60-840E-DEFCB74071EF}" srcOrd="5" destOrd="0" parTransId="{47AE2B7A-3E6B-47E1-92D0-A51523BC0108}" sibTransId="{D30B629B-F037-48A0-9EA6-CE2AD388921B}"/>
    <dgm:cxn modelId="{03C90944-3670-4912-B45B-B61A2583D3AB}" srcId="{074DCDE1-9860-428F-B9CF-DF41680DE7AF}" destId="{B1BCB210-EF08-4D12-B5BA-8D21BDAD8F96}" srcOrd="0" destOrd="0" parTransId="{DACF9754-94D2-489D-8970-FBEAFB8FF076}" sibTransId="{04512F62-4571-4465-8254-18D10092EE8D}"/>
    <dgm:cxn modelId="{7E3F20C8-1E78-4A4A-B3E4-DD24ADD02170}" srcId="{074DCDE1-9860-428F-B9CF-DF41680DE7AF}" destId="{29188F81-6D60-4416-82E6-2E70B7CC1307}" srcOrd="3" destOrd="0" parTransId="{5FAC53C1-C286-421D-BFEA-FBA67A41B484}" sibTransId="{5B2E0B26-4436-4B3C-B434-809D751E0568}"/>
    <dgm:cxn modelId="{447216D3-AB2D-4B61-B2BD-F4E643B6392E}" type="presOf" srcId="{73213078-9164-4ADE-A6DF-2A928E467B89}" destId="{19F6DD5E-6823-4655-9EF9-5D6A29A8A93B}" srcOrd="0" destOrd="1" presId="urn:microsoft.com/office/officeart/2009/3/layout/IncreasingArrowsProcess"/>
    <dgm:cxn modelId="{92A0F98B-8A80-4B2F-9CEF-D52184A0BA0D}" srcId="{074DCDE1-9860-428F-B9CF-DF41680DE7AF}" destId="{1D80A63D-976B-46D7-A6F3-30FE257EE6F6}" srcOrd="2" destOrd="0" parTransId="{C7BDA0FE-A11B-4B09-BDAF-92116FC18A61}" sibTransId="{9CC45848-1BAB-4723-A225-D6DBAFFE13BF}"/>
    <dgm:cxn modelId="{9BCDC931-4D5D-4ABE-87CE-23A29331A172}" type="presOf" srcId="{B1BCB210-EF08-4D12-B5BA-8D21BDAD8F96}" destId="{19F6DD5E-6823-4655-9EF9-5D6A29A8A93B}" srcOrd="0" destOrd="0" presId="urn:microsoft.com/office/officeart/2009/3/layout/IncreasingArrowsProcess"/>
    <dgm:cxn modelId="{CFA8EF98-3F8D-4139-A2E3-3F24FA66C150}" srcId="{09EA050A-78A1-41FC-9CE3-86AA70A44CED}" destId="{074DCDE1-9860-428F-B9CF-DF41680DE7AF}" srcOrd="0" destOrd="0" parTransId="{BE2FD65D-5D4A-4AE0-8133-45B9ECBB3E17}" sibTransId="{CE6D3DDF-BA80-48B5-9DD5-F16A12E91774}"/>
    <dgm:cxn modelId="{301490AF-ED1F-415A-95E1-A2B75C10A7D5}" type="presOf" srcId="{3C1F1E16-BD33-4B25-B76F-69AAFEA86CB1}" destId="{19F6DD5E-6823-4655-9EF9-5D6A29A8A93B}" srcOrd="0" destOrd="7" presId="urn:microsoft.com/office/officeart/2009/3/layout/IncreasingArrowsProcess"/>
    <dgm:cxn modelId="{E16C278D-3185-4131-BBCD-C423178870E4}" type="presOf" srcId="{29188F81-6D60-4416-82E6-2E70B7CC1307}" destId="{19F6DD5E-6823-4655-9EF9-5D6A29A8A93B}" srcOrd="0" destOrd="3" presId="urn:microsoft.com/office/officeart/2009/3/layout/IncreasingArrowsProcess"/>
    <dgm:cxn modelId="{018ABEF6-600F-4F81-A8CA-16716CE3D3BA}" srcId="{074DCDE1-9860-428F-B9CF-DF41680DE7AF}" destId="{3C1F1E16-BD33-4B25-B76F-69AAFEA86CB1}" srcOrd="7" destOrd="0" parTransId="{00990ABE-E088-4FA9-A081-7D36B6897DFC}" sibTransId="{10EB6C04-7D59-4888-BD79-87C04E3E679A}"/>
    <dgm:cxn modelId="{B8E3C029-F359-456D-A6BB-4E2B16C6050B}" srcId="{074DCDE1-9860-428F-B9CF-DF41680DE7AF}" destId="{73213078-9164-4ADE-A6DF-2A928E467B89}" srcOrd="1" destOrd="0" parTransId="{6DEE20D0-5E1B-4D78-8C36-9AB5F2735B98}" sibTransId="{9F92645C-FC47-4153-A496-9074FECDC0C5}"/>
    <dgm:cxn modelId="{DE1DB885-807B-490C-BE70-A462DB4E2B33}" type="presOf" srcId="{2E51A774-6409-449E-B39E-4E90CE127808}" destId="{19F6DD5E-6823-4655-9EF9-5D6A29A8A93B}" srcOrd="0" destOrd="4" presId="urn:microsoft.com/office/officeart/2009/3/layout/IncreasingArrowsProcess"/>
    <dgm:cxn modelId="{4D67EA52-6B4F-4A48-BC0C-FA8F9F57E9AC}" type="presOf" srcId="{074DCDE1-9860-428F-B9CF-DF41680DE7AF}" destId="{D7C33A88-6430-4763-BD0F-1B072D5D44DE}" srcOrd="0" destOrd="0" presId="urn:microsoft.com/office/officeart/2009/3/layout/IncreasingArrowsProcess"/>
    <dgm:cxn modelId="{6BE92B3A-E7FA-4405-9DCD-C4B4C853DDF4}" srcId="{074DCDE1-9860-428F-B9CF-DF41680DE7AF}" destId="{EECEF116-456A-45F5-B9D7-95832BF35231}" srcOrd="6" destOrd="0" parTransId="{2CD51DD0-4ABA-40A8-AF98-5DDF5F46947E}" sibTransId="{3A80E088-EE90-4138-A35F-489B5EAFAE48}"/>
    <dgm:cxn modelId="{80866384-D39C-4298-ACDD-7C561926CFB6}" type="presParOf" srcId="{714074E8-3F8C-453D-BA53-B27EADA79A4C}" destId="{D7C33A88-6430-4763-BD0F-1B072D5D44DE}" srcOrd="0" destOrd="0" presId="urn:microsoft.com/office/officeart/2009/3/layout/IncreasingArrowsProcess"/>
    <dgm:cxn modelId="{8FF1AFF6-238C-4EF9-BE72-823FE5BCC178}" type="presParOf" srcId="{714074E8-3F8C-453D-BA53-B27EADA79A4C}" destId="{19F6DD5E-6823-4655-9EF9-5D6A29A8A93B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EA050A-78A1-41FC-9CE3-86AA70A44CED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BBD383F-3F9B-4A0B-A6BC-8A1F47493AC7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Уровень ОО 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BFDBC42-082D-42F0-8900-1E1C47001E2F}" type="parTrans" cxnId="{1A537F1B-26DC-455D-8ED8-500821DCB693}">
      <dgm:prSet/>
      <dgm:spPr/>
      <dgm:t>
        <a:bodyPr/>
        <a:lstStyle/>
        <a:p>
          <a:endParaRPr lang="ru-RU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84E11FD-6F49-4A8E-B6AB-C03FAACF5625}" type="sibTrans" cxnId="{1A537F1B-26DC-455D-8ED8-500821DCB693}">
      <dgm:prSet/>
      <dgm:spPr/>
      <dgm:t>
        <a:bodyPr/>
        <a:lstStyle/>
        <a:p>
          <a:endParaRPr lang="ru-RU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47680A3-34CC-4578-996A-7ABF5E0CB932}">
      <dgm:prSet phldrT="[Текст]" custT="1"/>
      <dgm:spPr/>
      <dgm:t>
        <a:bodyPr/>
        <a:lstStyle/>
        <a:p>
          <a:pPr marL="530225" indent="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наблюдатели;</a:t>
          </a:r>
          <a:endParaRPr lang="ru-RU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0EC7C67-AC83-4F7D-BB2D-1701DA453024}" type="parTrans" cxnId="{FE227DEA-F0BA-4060-B807-18393D32E093}">
      <dgm:prSet/>
      <dgm:spPr/>
      <dgm:t>
        <a:bodyPr/>
        <a:lstStyle/>
        <a:p>
          <a:endParaRPr lang="ru-RU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CD15F84-BCEC-4B85-9716-725470EC3FB6}" type="sibTrans" cxnId="{FE227DEA-F0BA-4060-B807-18393D32E093}">
      <dgm:prSet/>
      <dgm:spPr/>
      <dgm:t>
        <a:bodyPr/>
        <a:lstStyle/>
        <a:p>
          <a:endParaRPr lang="ru-RU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33C9650-3BA2-48D2-AD65-B29F98580ECD}">
      <dgm:prSet phldrT="[Текст]" custT="1"/>
      <dgm:spPr/>
      <dgm:t>
        <a:bodyPr/>
        <a:lstStyle/>
        <a:p>
          <a:pPr marL="530225" indent="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независимая проверка;</a:t>
          </a:r>
          <a:endParaRPr lang="ru-RU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63FC006-CD2F-43F2-937D-82F0A9714C53}" type="parTrans" cxnId="{2B3FEB3C-6F6E-411F-B264-57B8177C33B6}">
      <dgm:prSet/>
      <dgm:spPr/>
      <dgm:t>
        <a:bodyPr/>
        <a:lstStyle/>
        <a:p>
          <a:endParaRPr lang="ru-RU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6453D33-942C-4A6E-8474-B8FE2CBFAA24}" type="sibTrans" cxnId="{2B3FEB3C-6F6E-411F-B264-57B8177C33B6}">
      <dgm:prSet/>
      <dgm:spPr/>
      <dgm:t>
        <a:bodyPr/>
        <a:lstStyle/>
        <a:p>
          <a:endParaRPr lang="ru-RU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E2B804A-F1A2-4220-ACC7-63E5727EBF53}">
      <dgm:prSet phldrT="[Текст]" custT="1"/>
      <dgm:spPr/>
      <dgm:t>
        <a:bodyPr/>
        <a:lstStyle/>
        <a:p>
          <a:pPr marL="171450" indent="0">
            <a:lnSpc>
              <a:spcPct val="114000"/>
            </a:lnSpc>
            <a:spcBef>
              <a:spcPct val="0"/>
            </a:spcBef>
            <a:spcAft>
              <a:spcPct val="15000"/>
            </a:spcAft>
          </a:pP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Инструмент – административная КР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67CB7AF-6E87-4183-B1D2-9106D92439A5}" type="parTrans" cxnId="{016B765C-1E7D-4375-950E-CC2C5E8A60B8}">
      <dgm:prSet/>
      <dgm:spPr/>
      <dgm:t>
        <a:bodyPr/>
        <a:lstStyle/>
        <a:p>
          <a:endParaRPr lang="ru-RU"/>
        </a:p>
      </dgm:t>
    </dgm:pt>
    <dgm:pt modelId="{05BADF0A-8782-430B-88FE-D88E2B6DC599}" type="sibTrans" cxnId="{016B765C-1E7D-4375-950E-CC2C5E8A60B8}">
      <dgm:prSet/>
      <dgm:spPr/>
      <dgm:t>
        <a:bodyPr/>
        <a:lstStyle/>
        <a:p>
          <a:endParaRPr lang="ru-RU"/>
        </a:p>
      </dgm:t>
    </dgm:pt>
    <dgm:pt modelId="{1C976C5E-3DF8-4EA2-9972-872777138D2D}">
      <dgm:prSet phldrT="[Текст]" custT="1"/>
      <dgm:spPr/>
      <dgm:t>
        <a:bodyPr/>
        <a:lstStyle/>
        <a:p>
          <a:pPr marL="171450" indent="0">
            <a:lnSpc>
              <a:spcPct val="150000"/>
            </a:lnSpc>
            <a:spcBef>
              <a:spcPct val="0"/>
            </a:spcBef>
            <a:spcAft>
              <a:spcPct val="15000"/>
            </a:spcAft>
          </a:pPr>
          <a:r>
            <a:rPr lang="ru-RU" sz="2000" b="0" dirty="0" smtClean="0">
              <a:effectLst/>
              <a:latin typeface="Arial" pitchFamily="34" charset="0"/>
              <a:cs typeface="Arial" pitchFamily="34" charset="0"/>
            </a:rPr>
            <a:t>анализ КТП учителей физики;</a:t>
          </a:r>
          <a:endParaRPr lang="ru-RU" sz="2000" b="0" dirty="0">
            <a:effectLst/>
            <a:latin typeface="Arial" pitchFamily="34" charset="0"/>
            <a:cs typeface="Arial" pitchFamily="34" charset="0"/>
          </a:endParaRPr>
        </a:p>
      </dgm:t>
    </dgm:pt>
    <dgm:pt modelId="{2EFD6D69-3AB6-4554-A140-006911593708}" type="parTrans" cxnId="{6FD86E64-8BFA-4314-8615-F3F5CBDA4070}">
      <dgm:prSet/>
      <dgm:spPr/>
      <dgm:t>
        <a:bodyPr/>
        <a:lstStyle/>
        <a:p>
          <a:endParaRPr lang="ru-RU"/>
        </a:p>
      </dgm:t>
    </dgm:pt>
    <dgm:pt modelId="{8C52E7EF-8D37-4D75-8D21-BA27E24760A2}" type="sibTrans" cxnId="{6FD86E64-8BFA-4314-8615-F3F5CBDA4070}">
      <dgm:prSet/>
      <dgm:spPr/>
      <dgm:t>
        <a:bodyPr/>
        <a:lstStyle/>
        <a:p>
          <a:endParaRPr lang="ru-RU"/>
        </a:p>
      </dgm:t>
    </dgm:pt>
    <dgm:pt modelId="{434F2B60-148B-48A0-985A-C58D0AA8D5D7}">
      <dgm:prSet custT="1"/>
      <dgm:spPr/>
      <dgm:t>
        <a:bodyPr/>
        <a:lstStyle/>
        <a:p>
          <a:pPr marL="171450" indent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2000" b="0" dirty="0" smtClean="0">
              <a:effectLst/>
              <a:latin typeface="Arial" pitchFamily="34" charset="0"/>
              <a:cs typeface="Arial" pitchFamily="34" charset="0"/>
            </a:rPr>
            <a:t>контроль за ведением ЭЖ </a:t>
          </a:r>
          <a:r>
            <a:rPr lang="ru-RU" sz="1400" i="1" dirty="0" smtClean="0"/>
            <a:t>(распоряжение ПУМОНСО от 28.04.2016 № 155-р «Об упорядочении работы ГБОУ Поволжского округа в АСУ РСО»)</a:t>
          </a:r>
          <a:r>
            <a:rPr lang="ru-RU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;</a:t>
          </a:r>
        </a:p>
      </dgm:t>
    </dgm:pt>
    <dgm:pt modelId="{71830803-F7EF-4AF4-892F-ECB47389E1A2}" type="parTrans" cxnId="{EDE994D0-E11A-49BF-AA78-2F6C802BB00C}">
      <dgm:prSet/>
      <dgm:spPr/>
      <dgm:t>
        <a:bodyPr/>
        <a:lstStyle/>
        <a:p>
          <a:endParaRPr lang="ru-RU"/>
        </a:p>
      </dgm:t>
    </dgm:pt>
    <dgm:pt modelId="{CEEDEA3D-ADC0-46FB-B360-3123921E6DFD}" type="sibTrans" cxnId="{EDE994D0-E11A-49BF-AA78-2F6C802BB00C}">
      <dgm:prSet/>
      <dgm:spPr/>
      <dgm:t>
        <a:bodyPr/>
        <a:lstStyle/>
        <a:p>
          <a:endParaRPr lang="ru-RU"/>
        </a:p>
      </dgm:t>
    </dgm:pt>
    <dgm:pt modelId="{B502EA08-BA5D-449A-B251-6810CFDBD65C}">
      <dgm:prSet phldrT="[Текст]" custT="1"/>
      <dgm:spPr/>
      <dgm:t>
        <a:bodyPr/>
        <a:lstStyle/>
        <a:p>
          <a:pPr marL="530225" indent="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оформление протокола проведения КР</a:t>
          </a:r>
          <a:endParaRPr lang="ru-RU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16D6591-B6BF-4AB7-B00F-1CD5F05AD290}" type="parTrans" cxnId="{B4576E46-774D-45FE-827C-6E09A6122ACD}">
      <dgm:prSet/>
      <dgm:spPr/>
      <dgm:t>
        <a:bodyPr/>
        <a:lstStyle/>
        <a:p>
          <a:endParaRPr lang="ru-RU"/>
        </a:p>
      </dgm:t>
    </dgm:pt>
    <dgm:pt modelId="{181E4DC6-CE3A-4151-8D06-A13F6AE550CD}" type="sibTrans" cxnId="{B4576E46-774D-45FE-827C-6E09A6122ACD}">
      <dgm:prSet/>
      <dgm:spPr/>
      <dgm:t>
        <a:bodyPr/>
        <a:lstStyle/>
        <a:p>
          <a:endParaRPr lang="ru-RU"/>
        </a:p>
      </dgm:t>
    </dgm:pt>
    <dgm:pt modelId="{1A5A7FB7-CC13-43F0-902C-2E494AA54D3B}">
      <dgm:prSet phldrT="[Текст]" custT="1"/>
      <dgm:spPr/>
      <dgm:t>
        <a:bodyPr/>
        <a:lstStyle/>
        <a:p>
          <a:pPr marL="530225" indent="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соответствие содержания КР стандарту образования; </a:t>
          </a:r>
          <a:endParaRPr lang="ru-RU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B169EA0-1E69-4DEC-AF27-40422CB58A88}" type="parTrans" cxnId="{5453B8C4-6903-425B-8870-05601DEDD8B8}">
      <dgm:prSet/>
      <dgm:spPr/>
      <dgm:t>
        <a:bodyPr/>
        <a:lstStyle/>
        <a:p>
          <a:endParaRPr lang="ru-RU"/>
        </a:p>
      </dgm:t>
    </dgm:pt>
    <dgm:pt modelId="{0635FEA3-E736-41F8-9C01-FFE7D6AA8E0A}" type="sibTrans" cxnId="{5453B8C4-6903-425B-8870-05601DEDD8B8}">
      <dgm:prSet/>
      <dgm:spPr/>
      <dgm:t>
        <a:bodyPr/>
        <a:lstStyle/>
        <a:p>
          <a:endParaRPr lang="ru-RU"/>
        </a:p>
      </dgm:t>
    </dgm:pt>
    <dgm:pt modelId="{523059A0-83B4-47E1-A8DD-6B5FAB1DA529}">
      <dgm:prSet custT="1"/>
      <dgm:spPr/>
      <dgm:t>
        <a:bodyPr/>
        <a:lstStyle/>
        <a:p>
          <a:pPr marL="173038" indent="0">
            <a:spcBef>
              <a:spcPts val="600"/>
            </a:spcBef>
          </a:pPr>
          <a:r>
            <a:rPr lang="ru-RU" sz="2000" b="0" dirty="0" smtClean="0">
              <a:effectLst/>
              <a:latin typeface="Arial" pitchFamily="34" charset="0"/>
              <a:cs typeface="Arial" pitchFamily="34" charset="0"/>
            </a:rPr>
            <a:t>контроль за объективностью выставления отметок </a:t>
          </a:r>
          <a:r>
            <a:rPr lang="ru-RU" sz="1200" b="0" dirty="0" smtClean="0">
              <a:effectLst/>
              <a:latin typeface="Arial" pitchFamily="34" charset="0"/>
              <a:cs typeface="Arial" pitchFamily="34" charset="0"/>
            </a:rPr>
            <a:t>в классах, где разница между результатами контрольных работ и оценочными показателями является критической (&gt;10%)</a:t>
          </a:r>
          <a:r>
            <a:rPr lang="ru-RU" sz="1600" b="0" dirty="0" smtClean="0">
              <a:effectLst/>
              <a:latin typeface="Arial" pitchFamily="34" charset="0"/>
              <a:cs typeface="Arial" pitchFamily="34" charset="0"/>
            </a:rPr>
            <a:t>;</a:t>
          </a:r>
        </a:p>
      </dgm:t>
    </dgm:pt>
    <dgm:pt modelId="{41B2227C-C0F5-4B86-95CB-84BC784DEC31}" type="parTrans" cxnId="{6552D464-30A4-49DD-BCA2-0C9C684DEA5E}">
      <dgm:prSet/>
      <dgm:spPr/>
      <dgm:t>
        <a:bodyPr/>
        <a:lstStyle/>
        <a:p>
          <a:endParaRPr lang="ru-RU"/>
        </a:p>
      </dgm:t>
    </dgm:pt>
    <dgm:pt modelId="{F8219236-90A6-4838-BBD1-3DAB63EF4A9B}" type="sibTrans" cxnId="{6552D464-30A4-49DD-BCA2-0C9C684DEA5E}">
      <dgm:prSet/>
      <dgm:spPr/>
      <dgm:t>
        <a:bodyPr/>
        <a:lstStyle/>
        <a:p>
          <a:endParaRPr lang="ru-RU"/>
        </a:p>
      </dgm:t>
    </dgm:pt>
    <dgm:pt modelId="{3BF9ECD2-68A1-40C7-A024-008A33BDCCE8}">
      <dgm:prSet phldrT="[Текст]" custT="1"/>
      <dgm:spPr/>
      <dgm:t>
        <a:bodyPr/>
        <a:lstStyle/>
        <a:p>
          <a:pPr marL="173038" indent="0">
            <a:spcBef>
              <a:spcPts val="600"/>
            </a:spcBef>
          </a:pPr>
          <a:endParaRPr lang="ru-RU" sz="6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173038" indent="0">
            <a:spcBef>
              <a:spcPts val="600"/>
            </a:spcBef>
          </a:pPr>
          <a:r>
            <a:rPr lang="ru-RU" sz="2000" b="0" dirty="0" smtClean="0">
              <a:effectLst/>
              <a:latin typeface="Arial" pitchFamily="34" charset="0"/>
              <a:cs typeface="Arial" pitchFamily="34" charset="0"/>
            </a:rPr>
            <a:t>мониторинг показателей качества образовательных результатов по физике </a:t>
          </a:r>
          <a:r>
            <a:rPr lang="ru-RU" sz="1200" b="0" dirty="0" smtClean="0">
              <a:effectLst/>
              <a:latin typeface="Arial" pitchFamily="34" charset="0"/>
              <a:cs typeface="Arial" pitchFamily="34" charset="0"/>
            </a:rPr>
            <a:t>(по результатам текущих КР)</a:t>
          </a:r>
          <a:r>
            <a:rPr lang="ru-RU" sz="1600" b="0" dirty="0" smtClean="0">
              <a:effectLst/>
              <a:latin typeface="Arial" pitchFamily="34" charset="0"/>
              <a:cs typeface="Arial" pitchFamily="34" charset="0"/>
            </a:rPr>
            <a:t>;</a:t>
          </a:r>
          <a:endParaRPr lang="ru-RU" sz="6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3EA37C8-9A01-40D4-AFE0-D5404AFABEE9}" type="parTrans" cxnId="{F84BA81B-F9F1-4E36-A786-DAAA230FE3CE}">
      <dgm:prSet/>
      <dgm:spPr/>
      <dgm:t>
        <a:bodyPr/>
        <a:lstStyle/>
        <a:p>
          <a:endParaRPr lang="ru-RU"/>
        </a:p>
      </dgm:t>
    </dgm:pt>
    <dgm:pt modelId="{41CA8B9B-6F01-45E4-8100-D46D6D14933B}" type="sibTrans" cxnId="{F84BA81B-F9F1-4E36-A786-DAAA230FE3CE}">
      <dgm:prSet/>
      <dgm:spPr/>
      <dgm:t>
        <a:bodyPr/>
        <a:lstStyle/>
        <a:p>
          <a:endParaRPr lang="ru-RU"/>
        </a:p>
      </dgm:t>
    </dgm:pt>
    <dgm:pt modelId="{D6A9894A-00DE-41FC-AFB3-4B70ED175B81}">
      <dgm:prSet custT="1"/>
      <dgm:spPr/>
      <dgm:t>
        <a:bodyPr/>
        <a:lstStyle/>
        <a:p>
          <a:pPr marL="173038" indent="0">
            <a:spcBef>
              <a:spcPts val="600"/>
            </a:spcBef>
          </a:pPr>
          <a:r>
            <a:rPr lang="ru-RU" sz="2000" b="0" dirty="0" smtClean="0">
              <a:effectLst/>
              <a:latin typeface="Arial" pitchFamily="34" charset="0"/>
              <a:cs typeface="Arial" pitchFamily="34" charset="0"/>
            </a:rPr>
            <a:t>отчет о результативности образовательного процесса по физике</a:t>
          </a:r>
          <a:endParaRPr lang="ru-RU" sz="2000" b="0" dirty="0">
            <a:effectLst/>
            <a:latin typeface="Arial" pitchFamily="34" charset="0"/>
            <a:cs typeface="Arial" pitchFamily="34" charset="0"/>
          </a:endParaRPr>
        </a:p>
      </dgm:t>
    </dgm:pt>
    <dgm:pt modelId="{CCD9370B-EE75-40F2-9E0D-4001D2F4A4C1}" type="parTrans" cxnId="{D947EF06-7A93-4C6D-AA46-A4F91C0A25CD}">
      <dgm:prSet/>
      <dgm:spPr/>
      <dgm:t>
        <a:bodyPr/>
        <a:lstStyle/>
        <a:p>
          <a:endParaRPr lang="ru-RU"/>
        </a:p>
      </dgm:t>
    </dgm:pt>
    <dgm:pt modelId="{2E411E5B-10AB-43B6-97FC-E5BF54BB56C4}" type="sibTrans" cxnId="{D947EF06-7A93-4C6D-AA46-A4F91C0A25CD}">
      <dgm:prSet/>
      <dgm:spPr/>
      <dgm:t>
        <a:bodyPr/>
        <a:lstStyle/>
        <a:p>
          <a:endParaRPr lang="ru-RU"/>
        </a:p>
      </dgm:t>
    </dgm:pt>
    <dgm:pt modelId="{378C6675-990C-4D58-9054-5797ED296A88}">
      <dgm:prSet custT="1"/>
      <dgm:spPr/>
      <dgm:t>
        <a:bodyPr/>
        <a:lstStyle/>
        <a:p>
          <a:pPr marL="171450" indent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2000" b="0" dirty="0" smtClean="0">
              <a:effectLst/>
              <a:latin typeface="Arial" pitchFamily="34" charset="0"/>
              <a:cs typeface="Arial" pitchFamily="34" charset="0"/>
            </a:rPr>
            <a:t>график административных контрольных работ по физике;</a:t>
          </a:r>
        </a:p>
      </dgm:t>
    </dgm:pt>
    <dgm:pt modelId="{40843FC0-1BE8-49C1-980E-2B94B66BF63F}" type="parTrans" cxnId="{F6D2C763-9323-4C9F-B9B7-D5DE3D6FB76D}">
      <dgm:prSet/>
      <dgm:spPr/>
      <dgm:t>
        <a:bodyPr/>
        <a:lstStyle/>
        <a:p>
          <a:endParaRPr lang="ru-RU"/>
        </a:p>
      </dgm:t>
    </dgm:pt>
    <dgm:pt modelId="{0D368348-590F-4AEA-9D0B-4F9CD382898E}" type="sibTrans" cxnId="{F6D2C763-9323-4C9F-B9B7-D5DE3D6FB76D}">
      <dgm:prSet/>
      <dgm:spPr/>
      <dgm:t>
        <a:bodyPr/>
        <a:lstStyle/>
        <a:p>
          <a:endParaRPr lang="ru-RU"/>
        </a:p>
      </dgm:t>
    </dgm:pt>
    <dgm:pt modelId="{CB2ECD86-B78B-49C7-8A88-EE836FDAE45B}" type="pres">
      <dgm:prSet presAssocID="{09EA050A-78A1-41FC-9CE3-86AA70A44CE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19167FC-FC19-4C95-A29B-225394B8794F}" type="pres">
      <dgm:prSet presAssocID="{ABBD383F-3F9B-4A0B-A6BC-8A1F47493AC7}" presName="parentText1" presStyleLbl="node1" presStyleIdx="0" presStyleCnt="1" custLinFactNeighborX="707" custLinFactNeighborY="-1082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839A2-6CD9-442B-803B-DCE25F559A04}" type="pres">
      <dgm:prSet presAssocID="{ABBD383F-3F9B-4A0B-A6BC-8A1F47493AC7}" presName="childText1" presStyleLbl="solidAlignAcc1" presStyleIdx="0" presStyleCnt="1" custScaleY="133104" custLinFactNeighborY="109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014996-5707-4C39-A16E-22DC9B9A8278}" type="presOf" srcId="{C47680A3-34CC-4578-996A-7ABF5E0CB932}" destId="{5A3839A2-6CD9-442B-803B-DCE25F559A04}" srcOrd="0" destOrd="5" presId="urn:microsoft.com/office/officeart/2009/3/layout/IncreasingArrowsProcess"/>
    <dgm:cxn modelId="{F6D2C763-9323-4C9F-B9B7-D5DE3D6FB76D}" srcId="{ABBD383F-3F9B-4A0B-A6BC-8A1F47493AC7}" destId="{378C6675-990C-4D58-9054-5797ED296A88}" srcOrd="2" destOrd="0" parTransId="{40843FC0-1BE8-49C1-980E-2B94B66BF63F}" sibTransId="{0D368348-590F-4AEA-9D0B-4F9CD382898E}"/>
    <dgm:cxn modelId="{F79B4E1D-D0F1-4423-8D21-8665AC1C6C07}" type="presOf" srcId="{D6A9894A-00DE-41FC-AFB3-4B70ED175B81}" destId="{5A3839A2-6CD9-442B-803B-DCE25F559A04}" srcOrd="0" destOrd="10" presId="urn:microsoft.com/office/officeart/2009/3/layout/IncreasingArrowsProcess"/>
    <dgm:cxn modelId="{2B3FEB3C-6F6E-411F-B264-57B8177C33B6}" srcId="{ABBD383F-3F9B-4A0B-A6BC-8A1F47493AC7}" destId="{433C9650-3BA2-48D2-AD65-B29F98580ECD}" srcOrd="6" destOrd="0" parTransId="{E63FC006-CD2F-43F2-937D-82F0A9714C53}" sibTransId="{A6453D33-942C-4A6E-8474-B8FE2CBFAA24}"/>
    <dgm:cxn modelId="{1A537F1B-26DC-455D-8ED8-500821DCB693}" srcId="{09EA050A-78A1-41FC-9CE3-86AA70A44CED}" destId="{ABBD383F-3F9B-4A0B-A6BC-8A1F47493AC7}" srcOrd="0" destOrd="0" parTransId="{9BFDBC42-082D-42F0-8900-1E1C47001E2F}" sibTransId="{B84E11FD-6F49-4A8E-B6AB-C03FAACF5625}"/>
    <dgm:cxn modelId="{FE227DEA-F0BA-4060-B807-18393D32E093}" srcId="{ABBD383F-3F9B-4A0B-A6BC-8A1F47493AC7}" destId="{C47680A3-34CC-4578-996A-7ABF5E0CB932}" srcOrd="5" destOrd="0" parTransId="{70EC7C67-AC83-4F7D-BB2D-1701DA453024}" sibTransId="{CCD15F84-BCEC-4B85-9716-725470EC3FB6}"/>
    <dgm:cxn modelId="{D947EF06-7A93-4C6D-AA46-A4F91C0A25CD}" srcId="{ABBD383F-3F9B-4A0B-A6BC-8A1F47493AC7}" destId="{D6A9894A-00DE-41FC-AFB3-4B70ED175B81}" srcOrd="10" destOrd="0" parTransId="{CCD9370B-EE75-40F2-9E0D-4001D2F4A4C1}" sibTransId="{2E411E5B-10AB-43B6-97FC-E5BF54BB56C4}"/>
    <dgm:cxn modelId="{F84BA81B-F9F1-4E36-A786-DAAA230FE3CE}" srcId="{ABBD383F-3F9B-4A0B-A6BC-8A1F47493AC7}" destId="{3BF9ECD2-68A1-40C7-A024-008A33BDCCE8}" srcOrd="8" destOrd="0" parTransId="{03EA37C8-9A01-40D4-AFE0-D5404AFABEE9}" sibTransId="{41CA8B9B-6F01-45E4-8100-D46D6D14933B}"/>
    <dgm:cxn modelId="{4C3B3E1B-2149-4F26-96FA-3FF918C90FCA}" type="presOf" srcId="{1C976C5E-3DF8-4EA2-9972-872777138D2D}" destId="{5A3839A2-6CD9-442B-803B-DCE25F559A04}" srcOrd="0" destOrd="0" presId="urn:microsoft.com/office/officeart/2009/3/layout/IncreasingArrowsProcess"/>
    <dgm:cxn modelId="{016B765C-1E7D-4375-950E-CC2C5E8A60B8}" srcId="{ABBD383F-3F9B-4A0B-A6BC-8A1F47493AC7}" destId="{DE2B804A-F1A2-4220-ACC7-63E5727EBF53}" srcOrd="3" destOrd="0" parTransId="{367CB7AF-6E87-4183-B1D2-9106D92439A5}" sibTransId="{05BADF0A-8782-430B-88FE-D88E2B6DC599}"/>
    <dgm:cxn modelId="{6FD86E64-8BFA-4314-8615-F3F5CBDA4070}" srcId="{ABBD383F-3F9B-4A0B-A6BC-8A1F47493AC7}" destId="{1C976C5E-3DF8-4EA2-9972-872777138D2D}" srcOrd="0" destOrd="0" parTransId="{2EFD6D69-3AB6-4554-A140-006911593708}" sibTransId="{8C52E7EF-8D37-4D75-8D21-BA27E24760A2}"/>
    <dgm:cxn modelId="{8A0F6DB6-851D-4830-9144-3B31F8E8B967}" type="presOf" srcId="{1A5A7FB7-CC13-43F0-902C-2E494AA54D3B}" destId="{5A3839A2-6CD9-442B-803B-DCE25F559A04}" srcOrd="0" destOrd="4" presId="urn:microsoft.com/office/officeart/2009/3/layout/IncreasingArrowsProcess"/>
    <dgm:cxn modelId="{F4E78DE0-AA3A-4714-8D6F-2554528250CE}" type="presOf" srcId="{434F2B60-148B-48A0-985A-C58D0AA8D5D7}" destId="{5A3839A2-6CD9-442B-803B-DCE25F559A04}" srcOrd="0" destOrd="1" presId="urn:microsoft.com/office/officeart/2009/3/layout/IncreasingArrowsProcess"/>
    <dgm:cxn modelId="{6552D464-30A4-49DD-BCA2-0C9C684DEA5E}" srcId="{ABBD383F-3F9B-4A0B-A6BC-8A1F47493AC7}" destId="{523059A0-83B4-47E1-A8DD-6B5FAB1DA529}" srcOrd="9" destOrd="0" parTransId="{41B2227C-C0F5-4B86-95CB-84BC784DEC31}" sibTransId="{F8219236-90A6-4838-BBD1-3DAB63EF4A9B}"/>
    <dgm:cxn modelId="{03C15A47-CD76-49DD-8299-175B86DC049E}" type="presOf" srcId="{09EA050A-78A1-41FC-9CE3-86AA70A44CED}" destId="{CB2ECD86-B78B-49C7-8A88-EE836FDAE45B}" srcOrd="0" destOrd="0" presId="urn:microsoft.com/office/officeart/2009/3/layout/IncreasingArrowsProcess"/>
    <dgm:cxn modelId="{6DD1EC9A-F27A-4131-8812-FAEB377B53ED}" type="presOf" srcId="{378C6675-990C-4D58-9054-5797ED296A88}" destId="{5A3839A2-6CD9-442B-803B-DCE25F559A04}" srcOrd="0" destOrd="2" presId="urn:microsoft.com/office/officeart/2009/3/layout/IncreasingArrowsProcess"/>
    <dgm:cxn modelId="{3DCA25AC-B2A6-4B12-930B-32018E23E39A}" type="presOf" srcId="{DE2B804A-F1A2-4220-ACC7-63E5727EBF53}" destId="{5A3839A2-6CD9-442B-803B-DCE25F559A04}" srcOrd="0" destOrd="3" presId="urn:microsoft.com/office/officeart/2009/3/layout/IncreasingArrowsProcess"/>
    <dgm:cxn modelId="{CE53F746-5231-4916-9AB6-696C87783DEB}" type="presOf" srcId="{3BF9ECD2-68A1-40C7-A024-008A33BDCCE8}" destId="{5A3839A2-6CD9-442B-803B-DCE25F559A04}" srcOrd="0" destOrd="8" presId="urn:microsoft.com/office/officeart/2009/3/layout/IncreasingArrowsProcess"/>
    <dgm:cxn modelId="{7113FF82-F50D-4718-83D4-74E483F942FA}" type="presOf" srcId="{433C9650-3BA2-48D2-AD65-B29F98580ECD}" destId="{5A3839A2-6CD9-442B-803B-DCE25F559A04}" srcOrd="0" destOrd="6" presId="urn:microsoft.com/office/officeart/2009/3/layout/IncreasingArrowsProcess"/>
    <dgm:cxn modelId="{993C1665-B400-4435-B945-47A6193C699D}" type="presOf" srcId="{ABBD383F-3F9B-4A0B-A6BC-8A1F47493AC7}" destId="{C19167FC-FC19-4C95-A29B-225394B8794F}" srcOrd="0" destOrd="0" presId="urn:microsoft.com/office/officeart/2009/3/layout/IncreasingArrowsProcess"/>
    <dgm:cxn modelId="{5453B8C4-6903-425B-8870-05601DEDD8B8}" srcId="{ABBD383F-3F9B-4A0B-A6BC-8A1F47493AC7}" destId="{1A5A7FB7-CC13-43F0-902C-2E494AA54D3B}" srcOrd="4" destOrd="0" parTransId="{1B169EA0-1E69-4DEC-AF27-40422CB58A88}" sibTransId="{0635FEA3-E736-41F8-9C01-FFE7D6AA8E0A}"/>
    <dgm:cxn modelId="{B25AF157-8B96-45A9-8098-4DDD9FF6D42B}" type="presOf" srcId="{523059A0-83B4-47E1-A8DD-6B5FAB1DA529}" destId="{5A3839A2-6CD9-442B-803B-DCE25F559A04}" srcOrd="0" destOrd="9" presId="urn:microsoft.com/office/officeart/2009/3/layout/IncreasingArrowsProcess"/>
    <dgm:cxn modelId="{E8BA3029-4405-4FF1-9411-D56C1B1AFAE0}" type="presOf" srcId="{B502EA08-BA5D-449A-B251-6810CFDBD65C}" destId="{5A3839A2-6CD9-442B-803B-DCE25F559A04}" srcOrd="0" destOrd="7" presId="urn:microsoft.com/office/officeart/2009/3/layout/IncreasingArrowsProcess"/>
    <dgm:cxn modelId="{EDE994D0-E11A-49BF-AA78-2F6C802BB00C}" srcId="{ABBD383F-3F9B-4A0B-A6BC-8A1F47493AC7}" destId="{434F2B60-148B-48A0-985A-C58D0AA8D5D7}" srcOrd="1" destOrd="0" parTransId="{71830803-F7EF-4AF4-892F-ECB47389E1A2}" sibTransId="{CEEDEA3D-ADC0-46FB-B360-3123921E6DFD}"/>
    <dgm:cxn modelId="{B4576E46-774D-45FE-827C-6E09A6122ACD}" srcId="{ABBD383F-3F9B-4A0B-A6BC-8A1F47493AC7}" destId="{B502EA08-BA5D-449A-B251-6810CFDBD65C}" srcOrd="7" destOrd="0" parTransId="{C16D6591-B6BF-4AB7-B00F-1CD5F05AD290}" sibTransId="{181E4DC6-CE3A-4151-8D06-A13F6AE550CD}"/>
    <dgm:cxn modelId="{AD02AFF1-7C13-4739-9B12-BDEBEE432064}" type="presParOf" srcId="{CB2ECD86-B78B-49C7-8A88-EE836FDAE45B}" destId="{C19167FC-FC19-4C95-A29B-225394B8794F}" srcOrd="0" destOrd="0" presId="urn:microsoft.com/office/officeart/2009/3/layout/IncreasingArrowsProcess"/>
    <dgm:cxn modelId="{8396AA35-BE84-473D-8DD6-89DF102A4A96}" type="presParOf" srcId="{CB2ECD86-B78B-49C7-8A88-EE836FDAE45B}" destId="{5A3839A2-6CD9-442B-803B-DCE25F559A04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EA050A-78A1-41FC-9CE3-86AA70A44CED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BBD383F-3F9B-4A0B-A6BC-8A1F47493AC7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Уровень муниципалитета 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BFDBC42-082D-42F0-8900-1E1C47001E2F}" type="parTrans" cxnId="{1A537F1B-26DC-455D-8ED8-500821DCB693}">
      <dgm:prSet/>
      <dgm:spPr/>
      <dgm:t>
        <a:bodyPr/>
        <a:lstStyle/>
        <a:p>
          <a:endParaRPr lang="ru-RU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84E11FD-6F49-4A8E-B6AB-C03FAACF5625}" type="sibTrans" cxnId="{1A537F1B-26DC-455D-8ED8-500821DCB693}">
      <dgm:prSet/>
      <dgm:spPr/>
      <dgm:t>
        <a:bodyPr/>
        <a:lstStyle/>
        <a:p>
          <a:endParaRPr lang="ru-RU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C976C5E-3DF8-4EA2-9972-872777138D2D}">
      <dgm:prSet phldrT="[Текст]" custT="1"/>
      <dgm:spPr/>
      <dgm:t>
        <a:bodyPr/>
        <a:lstStyle/>
        <a:p>
          <a:pPr marL="171450" indent="0">
            <a:lnSpc>
              <a:spcPct val="150000"/>
            </a:lnSpc>
            <a:spcBef>
              <a:spcPct val="0"/>
            </a:spcBef>
            <a:spcAft>
              <a:spcPct val="15000"/>
            </a:spcAft>
          </a:pPr>
          <a:r>
            <a:rPr lang="ru-RU" sz="2000" b="0" dirty="0" smtClean="0">
              <a:effectLst/>
              <a:latin typeface="Arial" pitchFamily="34" charset="0"/>
              <a:cs typeface="Arial" pitchFamily="34" charset="0"/>
            </a:rPr>
            <a:t>- Внедрение организационно-распорядительных мер на уровне муниципалитета и ОО;</a:t>
          </a:r>
          <a:endParaRPr lang="ru-RU" sz="2000" b="0" dirty="0">
            <a:effectLst/>
            <a:latin typeface="Arial" pitchFamily="34" charset="0"/>
            <a:cs typeface="Arial" pitchFamily="34" charset="0"/>
          </a:endParaRPr>
        </a:p>
      </dgm:t>
    </dgm:pt>
    <dgm:pt modelId="{2EFD6D69-3AB6-4554-A140-006911593708}" type="parTrans" cxnId="{6FD86E64-8BFA-4314-8615-F3F5CBDA4070}">
      <dgm:prSet/>
      <dgm:spPr/>
      <dgm:t>
        <a:bodyPr/>
        <a:lstStyle/>
        <a:p>
          <a:endParaRPr lang="ru-RU"/>
        </a:p>
      </dgm:t>
    </dgm:pt>
    <dgm:pt modelId="{8C52E7EF-8D37-4D75-8D21-BA27E24760A2}" type="sibTrans" cxnId="{6FD86E64-8BFA-4314-8615-F3F5CBDA4070}">
      <dgm:prSet/>
      <dgm:spPr/>
      <dgm:t>
        <a:bodyPr/>
        <a:lstStyle/>
        <a:p>
          <a:endParaRPr lang="ru-RU"/>
        </a:p>
      </dgm:t>
    </dgm:pt>
    <dgm:pt modelId="{2C538304-E203-40BC-A726-89EFD70D4F27}">
      <dgm:prSet phldrT="[Текст]" custT="1"/>
      <dgm:spPr/>
      <dgm:t>
        <a:bodyPr/>
        <a:lstStyle/>
        <a:p>
          <a:pPr marL="171450" indent="0">
            <a:lnSpc>
              <a:spcPct val="150000"/>
            </a:lnSpc>
            <a:spcBef>
              <a:spcPct val="0"/>
            </a:spcBef>
            <a:spcAft>
              <a:spcPct val="15000"/>
            </a:spcAft>
          </a:pPr>
          <a:r>
            <a:rPr lang="ru-RU" sz="2000" b="0" dirty="0" smtClean="0">
              <a:effectLst/>
              <a:latin typeface="Arial" pitchFamily="34" charset="0"/>
              <a:cs typeface="Arial" pitchFamily="34" charset="0"/>
            </a:rPr>
            <a:t>- Обеспечение активной методической помощи пользователям;</a:t>
          </a:r>
          <a:endParaRPr lang="ru-RU" sz="2000" b="0" dirty="0">
            <a:effectLst/>
            <a:latin typeface="Arial" pitchFamily="34" charset="0"/>
            <a:cs typeface="Arial" pitchFamily="34" charset="0"/>
          </a:endParaRPr>
        </a:p>
      </dgm:t>
    </dgm:pt>
    <dgm:pt modelId="{0DBE9080-FDCC-4073-96C3-377560DAB495}" type="parTrans" cxnId="{A6C24A0B-F784-406D-85E5-63CFE88374F1}">
      <dgm:prSet/>
      <dgm:spPr/>
      <dgm:t>
        <a:bodyPr/>
        <a:lstStyle/>
        <a:p>
          <a:endParaRPr lang="ru-RU"/>
        </a:p>
      </dgm:t>
    </dgm:pt>
    <dgm:pt modelId="{4B508048-7703-4ABE-9E63-08CC180E7710}" type="sibTrans" cxnId="{A6C24A0B-F784-406D-85E5-63CFE88374F1}">
      <dgm:prSet/>
      <dgm:spPr/>
      <dgm:t>
        <a:bodyPr/>
        <a:lstStyle/>
        <a:p>
          <a:endParaRPr lang="ru-RU"/>
        </a:p>
      </dgm:t>
    </dgm:pt>
    <dgm:pt modelId="{F6F47B4B-04E2-4790-AAC3-C43A10E0C7BA}">
      <dgm:prSet phldrT="[Текст]" custT="1"/>
      <dgm:spPr/>
      <dgm:t>
        <a:bodyPr/>
        <a:lstStyle/>
        <a:p>
          <a:pPr marL="171450" indent="0">
            <a:lnSpc>
              <a:spcPct val="150000"/>
            </a:lnSpc>
            <a:spcBef>
              <a:spcPct val="0"/>
            </a:spcBef>
            <a:spcAft>
              <a:spcPct val="15000"/>
            </a:spcAft>
          </a:pPr>
          <a:r>
            <a:rPr lang="ru-RU" sz="2000" b="0" dirty="0" smtClean="0">
              <a:effectLst/>
              <a:latin typeface="Arial" pitchFamily="34" charset="0"/>
              <a:cs typeface="Arial" pitchFamily="34" charset="0"/>
            </a:rPr>
            <a:t>- Организация оперативного мониторинга ведения электронного журнала в соответствии с требованиями МСОКО;</a:t>
          </a:r>
        </a:p>
        <a:p>
          <a:pPr marL="171450" indent="0">
            <a:lnSpc>
              <a:spcPct val="150000"/>
            </a:lnSpc>
            <a:spcBef>
              <a:spcPct val="0"/>
            </a:spcBef>
            <a:spcAft>
              <a:spcPct val="15000"/>
            </a:spcAft>
          </a:pPr>
          <a:r>
            <a:rPr lang="ru-RU" sz="2000" b="0" dirty="0" smtClean="0">
              <a:effectLst/>
              <a:latin typeface="Arial" pitchFamily="34" charset="0"/>
              <a:cs typeface="Arial" pitchFamily="34" charset="0"/>
            </a:rPr>
            <a:t>- Анализ показателей качества освоения образовательной программы по физике на уровне муниципалитета. </a:t>
          </a:r>
          <a:endParaRPr lang="ru-RU" sz="2000" b="0" dirty="0">
            <a:effectLst/>
            <a:latin typeface="Arial" pitchFamily="34" charset="0"/>
            <a:cs typeface="Arial" pitchFamily="34" charset="0"/>
          </a:endParaRPr>
        </a:p>
      </dgm:t>
    </dgm:pt>
    <dgm:pt modelId="{0DA401A6-1A79-438C-A724-6F5560BB93FD}" type="parTrans" cxnId="{BC18A158-3D6B-4E3C-A944-FEF826D34C1E}">
      <dgm:prSet/>
      <dgm:spPr/>
      <dgm:t>
        <a:bodyPr/>
        <a:lstStyle/>
        <a:p>
          <a:endParaRPr lang="ru-RU"/>
        </a:p>
      </dgm:t>
    </dgm:pt>
    <dgm:pt modelId="{E8A6B7C0-867F-4F5C-81FD-7C99E1E7262D}" type="sibTrans" cxnId="{BC18A158-3D6B-4E3C-A944-FEF826D34C1E}">
      <dgm:prSet/>
      <dgm:spPr/>
      <dgm:t>
        <a:bodyPr/>
        <a:lstStyle/>
        <a:p>
          <a:endParaRPr lang="ru-RU"/>
        </a:p>
      </dgm:t>
    </dgm:pt>
    <dgm:pt modelId="{CB2ECD86-B78B-49C7-8A88-EE836FDAE45B}" type="pres">
      <dgm:prSet presAssocID="{09EA050A-78A1-41FC-9CE3-86AA70A44CE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19167FC-FC19-4C95-A29B-225394B8794F}" type="pres">
      <dgm:prSet presAssocID="{ABBD383F-3F9B-4A0B-A6BC-8A1F47493AC7}" presName="parentText1" presStyleLbl="node1" presStyleIdx="0" presStyleCnt="1" custLinFactNeighborX="707" custLinFactNeighborY="-1082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839A2-6CD9-442B-803B-DCE25F559A04}" type="pres">
      <dgm:prSet presAssocID="{ABBD383F-3F9B-4A0B-A6BC-8A1F47493AC7}" presName="childText1" presStyleLbl="solidAlignAcc1" presStyleIdx="0" presStyleCnt="1" custScaleY="124735" custLinFactNeighborY="75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E985EE-743C-4465-957F-67C1A4EF25BD}" type="presOf" srcId="{ABBD383F-3F9B-4A0B-A6BC-8A1F47493AC7}" destId="{C19167FC-FC19-4C95-A29B-225394B8794F}" srcOrd="0" destOrd="0" presId="urn:microsoft.com/office/officeart/2009/3/layout/IncreasingArrowsProcess"/>
    <dgm:cxn modelId="{6FD86E64-8BFA-4314-8615-F3F5CBDA4070}" srcId="{ABBD383F-3F9B-4A0B-A6BC-8A1F47493AC7}" destId="{1C976C5E-3DF8-4EA2-9972-872777138D2D}" srcOrd="0" destOrd="0" parTransId="{2EFD6D69-3AB6-4554-A140-006911593708}" sibTransId="{8C52E7EF-8D37-4D75-8D21-BA27E24760A2}"/>
    <dgm:cxn modelId="{57BA37C3-2E1A-49A5-AA6C-D89062144CE1}" type="presOf" srcId="{09EA050A-78A1-41FC-9CE3-86AA70A44CED}" destId="{CB2ECD86-B78B-49C7-8A88-EE836FDAE45B}" srcOrd="0" destOrd="0" presId="urn:microsoft.com/office/officeart/2009/3/layout/IncreasingArrowsProcess"/>
    <dgm:cxn modelId="{2D2C37EF-3BB9-434F-A860-47FB698248B2}" type="presOf" srcId="{F6F47B4B-04E2-4790-AAC3-C43A10E0C7BA}" destId="{5A3839A2-6CD9-442B-803B-DCE25F559A04}" srcOrd="0" destOrd="2" presId="urn:microsoft.com/office/officeart/2009/3/layout/IncreasingArrowsProcess"/>
    <dgm:cxn modelId="{1A537F1B-26DC-455D-8ED8-500821DCB693}" srcId="{09EA050A-78A1-41FC-9CE3-86AA70A44CED}" destId="{ABBD383F-3F9B-4A0B-A6BC-8A1F47493AC7}" srcOrd="0" destOrd="0" parTransId="{9BFDBC42-082D-42F0-8900-1E1C47001E2F}" sibTransId="{B84E11FD-6F49-4A8E-B6AB-C03FAACF5625}"/>
    <dgm:cxn modelId="{32638F3E-AC24-4AAA-BD97-743A9F8F800E}" type="presOf" srcId="{2C538304-E203-40BC-A726-89EFD70D4F27}" destId="{5A3839A2-6CD9-442B-803B-DCE25F559A04}" srcOrd="0" destOrd="1" presId="urn:microsoft.com/office/officeart/2009/3/layout/IncreasingArrowsProcess"/>
    <dgm:cxn modelId="{A6C24A0B-F784-406D-85E5-63CFE88374F1}" srcId="{ABBD383F-3F9B-4A0B-A6BC-8A1F47493AC7}" destId="{2C538304-E203-40BC-A726-89EFD70D4F27}" srcOrd="1" destOrd="0" parTransId="{0DBE9080-FDCC-4073-96C3-377560DAB495}" sibTransId="{4B508048-7703-4ABE-9E63-08CC180E7710}"/>
    <dgm:cxn modelId="{BC18A158-3D6B-4E3C-A944-FEF826D34C1E}" srcId="{ABBD383F-3F9B-4A0B-A6BC-8A1F47493AC7}" destId="{F6F47B4B-04E2-4790-AAC3-C43A10E0C7BA}" srcOrd="2" destOrd="0" parTransId="{0DA401A6-1A79-438C-A724-6F5560BB93FD}" sibTransId="{E8A6B7C0-867F-4F5C-81FD-7C99E1E7262D}"/>
    <dgm:cxn modelId="{0B68FF75-99DB-4A6D-A31F-41B560A98BFE}" type="presOf" srcId="{1C976C5E-3DF8-4EA2-9972-872777138D2D}" destId="{5A3839A2-6CD9-442B-803B-DCE25F559A04}" srcOrd="0" destOrd="0" presId="urn:microsoft.com/office/officeart/2009/3/layout/IncreasingArrowsProcess"/>
    <dgm:cxn modelId="{7710DB35-8DA5-48D7-8DA5-35FBC7E7549B}" type="presParOf" srcId="{CB2ECD86-B78B-49C7-8A88-EE836FDAE45B}" destId="{C19167FC-FC19-4C95-A29B-225394B8794F}" srcOrd="0" destOrd="0" presId="urn:microsoft.com/office/officeart/2009/3/layout/IncreasingArrowsProcess"/>
    <dgm:cxn modelId="{82B6B75E-6CAF-4B4E-A921-81588FFF197E}" type="presParOf" srcId="{CB2ECD86-B78B-49C7-8A88-EE836FDAE45B}" destId="{5A3839A2-6CD9-442B-803B-DCE25F559A04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AF4049-D141-440B-9169-9E56FFE563BB}" type="doc">
      <dgm:prSet loTypeId="urn:microsoft.com/office/officeart/2005/8/layout/list1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E8F375B-D4B1-4E23-B973-E07FC6CD3B6C}">
      <dgm:prSet phldrT="[Текст]" custT="1"/>
      <dgm:spPr/>
      <dgm:t>
        <a:bodyPr/>
        <a:lstStyle/>
        <a:p>
          <a:r>
            <a:rPr lang="ru-RU" sz="1500" dirty="0" smtClean="0">
              <a:latin typeface="Arial" pitchFamily="34" charset="0"/>
              <a:cs typeface="Arial" pitchFamily="34" charset="0"/>
            </a:rPr>
            <a:t>ИДО ГБОУ МГПУ, г. Москва</a:t>
          </a:r>
        </a:p>
        <a:p>
          <a:r>
            <a:rPr lang="ru-RU" sz="1500" dirty="0" smtClean="0">
              <a:latin typeface="Arial" pitchFamily="34" charset="0"/>
              <a:cs typeface="Arial" pitchFamily="34" charset="0"/>
            </a:rPr>
            <a:t>ПК для руководителей, 36 (72) часов</a:t>
          </a:r>
          <a:endParaRPr lang="ru-RU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647A9B-F73D-43DB-9054-75915F01599D}" type="parTrans" cxnId="{0F2111C8-A565-405D-B841-70C5E66A5237}">
      <dgm:prSet/>
      <dgm:spPr/>
      <dgm:t>
        <a:bodyPr/>
        <a:lstStyle/>
        <a:p>
          <a:endParaRPr lang="ru-RU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34ED2B-12A5-4B7D-BEBF-B9F88C7D0062}" type="sibTrans" cxnId="{0F2111C8-A565-405D-B841-70C5E66A5237}">
      <dgm:prSet/>
      <dgm:spPr/>
      <dgm:t>
        <a:bodyPr/>
        <a:lstStyle/>
        <a:p>
          <a:endParaRPr lang="ru-RU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EB4F5B-26CF-49E6-BF91-1237ADB78CBE}">
      <dgm:prSet phldrT="[Текст]" custT="1"/>
      <dgm:spPr/>
      <dgm:t>
        <a:bodyPr/>
        <a:lstStyle/>
        <a:p>
          <a:r>
            <a:rPr lang="ru-RU" sz="1500" b="0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МСОКО </a:t>
          </a:r>
          <a: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  <a:t>		</a:t>
          </a:r>
          <a:r>
            <a:rPr lang="en-US" sz="15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https://old.mgpu.ru/news/13837</a:t>
          </a:r>
          <a:endParaRPr lang="ru-RU" sz="1500" b="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81BC8F-B074-4D5D-B33B-8EFCB217F580}" type="parTrans" cxnId="{A04CE163-08AA-469A-A2DB-14FDB1F9FA11}">
      <dgm:prSet/>
      <dgm:spPr/>
      <dgm:t>
        <a:bodyPr/>
        <a:lstStyle/>
        <a:p>
          <a:endParaRPr lang="ru-RU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90CE53-BB3D-4D00-B0CD-ECB0BE283DCA}" type="sibTrans" cxnId="{A04CE163-08AA-469A-A2DB-14FDB1F9FA11}">
      <dgm:prSet/>
      <dgm:spPr/>
      <dgm:t>
        <a:bodyPr/>
        <a:lstStyle/>
        <a:p>
          <a:endParaRPr lang="ru-RU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621134-4D94-4EBB-8D9D-D48401D84CBB}">
      <dgm:prSet phldrT="[Текст]" custT="1"/>
      <dgm:spPr/>
      <dgm:t>
        <a:bodyPr/>
        <a:lstStyle/>
        <a:p>
          <a:r>
            <a:rPr lang="ru-RU" sz="1500" dirty="0" smtClean="0">
              <a:latin typeface="Arial" panose="020B0604020202020204" pitchFamily="34" charset="0"/>
              <a:cs typeface="Arial" panose="020B0604020202020204" pitchFamily="34" charset="0"/>
            </a:rPr>
            <a:t>ГБОУ ДПО «Ресурсный центр» - уровень учителя</a:t>
          </a:r>
          <a:endParaRPr lang="ru-RU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DEF5C7-D633-4C7E-A3FC-E75BE584644D}" type="parTrans" cxnId="{E72F4CCF-314A-4BD9-93A9-2D185CDD948C}">
      <dgm:prSet/>
      <dgm:spPr/>
      <dgm:t>
        <a:bodyPr/>
        <a:lstStyle/>
        <a:p>
          <a:endParaRPr lang="ru-RU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7910ED-FE11-461B-A150-9DB381DA92A0}" type="sibTrans" cxnId="{E72F4CCF-314A-4BD9-93A9-2D185CDD948C}">
      <dgm:prSet/>
      <dgm:spPr/>
      <dgm:t>
        <a:bodyPr/>
        <a:lstStyle/>
        <a:p>
          <a:endParaRPr lang="ru-RU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53A95D-208B-44AD-93C7-20E7F4ECF6D1}">
      <dgm:prSet phldrT="[Текст]" custT="1"/>
      <dgm:spPr/>
      <dgm:t>
        <a:bodyPr/>
        <a:lstStyle/>
        <a:p>
          <a:r>
            <a:rPr lang="ru-RU" sz="1500" b="0" dirty="0" smtClean="0">
              <a:latin typeface="Arial" pitchFamily="34" charset="0"/>
              <a:cs typeface="Arial" pitchFamily="34" charset="0"/>
            </a:rPr>
            <a:t>Автоматизированная оценка предметных образовательных результатов в системе МСОКО</a:t>
          </a:r>
          <a:endParaRPr lang="ru-RU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54137A-271D-498F-BDED-05E5851850A5}" type="parTrans" cxnId="{9205729E-8587-4AE8-8FB6-E6C0277287B6}">
      <dgm:prSet/>
      <dgm:spPr/>
      <dgm:t>
        <a:bodyPr/>
        <a:lstStyle/>
        <a:p>
          <a:endParaRPr lang="ru-RU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0F9D71-F0E1-45D4-A99F-4F5FEB9C9FFD}" type="sibTrans" cxnId="{9205729E-8587-4AE8-8FB6-E6C0277287B6}">
      <dgm:prSet/>
      <dgm:spPr/>
      <dgm:t>
        <a:bodyPr/>
        <a:lstStyle/>
        <a:p>
          <a:endParaRPr lang="ru-RU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946395-64DC-4AC8-811D-8DDA77427F02}">
      <dgm:prSet phldrT="[Текст]" custT="1"/>
      <dgm:spPr/>
      <dgm:t>
        <a:bodyPr/>
        <a:lstStyle/>
        <a:p>
          <a:r>
            <a:rPr lang="ru-RU" sz="1500" dirty="0" smtClean="0">
              <a:latin typeface="Arial" panose="020B0604020202020204" pitchFamily="34" charset="0"/>
              <a:cs typeface="Arial" panose="020B0604020202020204" pitchFamily="34" charset="0"/>
            </a:rPr>
            <a:t>ГБОУ ДПО «Ресурсный центр» - </a:t>
          </a:r>
          <a:r>
            <a:rPr lang="ru-RU" sz="1500" b="0" dirty="0" smtClean="0">
              <a:latin typeface="Arial" panose="020B0604020202020204" pitchFamily="34" charset="0"/>
              <a:cs typeface="Arial" panose="020B0604020202020204" pitchFamily="34" charset="0"/>
            </a:rPr>
            <a:t>уровень администрации ОО</a:t>
          </a:r>
          <a:endParaRPr lang="ru-RU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84B334-B599-472F-8480-BABA7F08D7B9}" type="parTrans" cxnId="{D025F73F-6E93-4E93-A31A-2C02B95A994C}">
      <dgm:prSet/>
      <dgm:spPr/>
      <dgm:t>
        <a:bodyPr/>
        <a:lstStyle/>
        <a:p>
          <a:endParaRPr lang="ru-RU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FAFEF3-502E-47C0-BF22-F7BFC8A6EF9D}" type="sibTrans" cxnId="{D025F73F-6E93-4E93-A31A-2C02B95A994C}">
      <dgm:prSet/>
      <dgm:spPr/>
      <dgm:t>
        <a:bodyPr/>
        <a:lstStyle/>
        <a:p>
          <a:endParaRPr lang="ru-RU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93F51-1D98-464E-A20C-33604E7518B1}">
      <dgm:prSet phldrT="[Текст]" custT="1"/>
      <dgm:spPr/>
      <dgm:t>
        <a:bodyPr/>
        <a:lstStyle/>
        <a:p>
          <a:r>
            <a:rPr lang="ru-RU" sz="1500" b="0" dirty="0" smtClean="0">
              <a:latin typeface="Arial" pitchFamily="34" charset="0"/>
              <a:cs typeface="Arial" pitchFamily="34" charset="0"/>
            </a:rPr>
            <a:t>Электронный журнал как основа получения достоверных образовательных результатов в МСОКО</a:t>
          </a:r>
          <a:endParaRPr lang="ru-RU" sz="1500" b="0" dirty="0">
            <a:latin typeface="Arial" pitchFamily="34" charset="0"/>
            <a:cs typeface="Arial" pitchFamily="34" charset="0"/>
          </a:endParaRPr>
        </a:p>
      </dgm:t>
    </dgm:pt>
    <dgm:pt modelId="{C75182BC-89C5-425B-907D-AB18679E6219}" type="parTrans" cxnId="{B0DD50EC-4D34-4D0C-8278-37456D558013}">
      <dgm:prSet/>
      <dgm:spPr/>
      <dgm:t>
        <a:bodyPr/>
        <a:lstStyle/>
        <a:p>
          <a:endParaRPr lang="ru-RU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AB0374-945A-4C57-8857-7ED60142BFAB}" type="sibTrans" cxnId="{B0DD50EC-4D34-4D0C-8278-37456D558013}">
      <dgm:prSet/>
      <dgm:spPr/>
      <dgm:t>
        <a:bodyPr/>
        <a:lstStyle/>
        <a:p>
          <a:endParaRPr lang="ru-RU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69A382-A32A-4A5E-8ABC-CEC909361BCF}">
      <dgm:prSet phldrT="[Текст]" custT="1"/>
      <dgm:spPr/>
      <dgm:t>
        <a:bodyPr/>
        <a:lstStyle/>
        <a:p>
          <a:r>
            <a:rPr lang="ru-RU" sz="1500" b="0" dirty="0" smtClean="0">
              <a:latin typeface="Arial" pitchFamily="34" charset="0"/>
              <a:cs typeface="Arial" pitchFamily="34" charset="0"/>
            </a:rPr>
            <a:t>Интерпретация показателей качества образовательных результатов контрольных работ в МСОКО</a:t>
          </a:r>
          <a:endParaRPr lang="ru-RU" sz="1500" b="0" dirty="0">
            <a:latin typeface="Arial" pitchFamily="34" charset="0"/>
            <a:cs typeface="Arial" pitchFamily="34" charset="0"/>
          </a:endParaRPr>
        </a:p>
      </dgm:t>
    </dgm:pt>
    <dgm:pt modelId="{2815080D-2C40-4E05-B9DA-D68C775732E6}" type="parTrans" cxnId="{1CAFBEA9-43E3-44AE-8D2C-1AF52D707AAC}">
      <dgm:prSet/>
      <dgm:spPr/>
      <dgm:t>
        <a:bodyPr/>
        <a:lstStyle/>
        <a:p>
          <a:endParaRPr lang="ru-RU"/>
        </a:p>
      </dgm:t>
    </dgm:pt>
    <dgm:pt modelId="{AC2A5765-63EF-45EE-B171-F7853B4D4133}" type="sibTrans" cxnId="{1CAFBEA9-43E3-44AE-8D2C-1AF52D707AAC}">
      <dgm:prSet/>
      <dgm:spPr/>
      <dgm:t>
        <a:bodyPr/>
        <a:lstStyle/>
        <a:p>
          <a:endParaRPr lang="ru-RU"/>
        </a:p>
      </dgm:t>
    </dgm:pt>
    <dgm:pt modelId="{CA30D0B7-C564-4456-B684-2B62E9617BD6}">
      <dgm:prSet phldrT="[Текст]" custT="1"/>
      <dgm:spPr/>
      <dgm:t>
        <a:bodyPr/>
        <a:lstStyle/>
        <a:p>
          <a:r>
            <a:rPr lang="ru-RU" sz="1500" b="0" dirty="0" smtClean="0">
              <a:latin typeface="Arial" pitchFamily="34" charset="0"/>
              <a:cs typeface="Arial" pitchFamily="34" charset="0"/>
            </a:rPr>
            <a:t>Ведение электронного журнала в соответствии с методологией МСОКО</a:t>
          </a:r>
          <a:endParaRPr lang="ru-RU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4080B2-F792-4A6C-B46E-1AB231EBCA9D}" type="parTrans" cxnId="{99F6CBD1-B82C-4C51-AED2-55B9A009CBA2}">
      <dgm:prSet/>
      <dgm:spPr/>
      <dgm:t>
        <a:bodyPr/>
        <a:lstStyle/>
        <a:p>
          <a:endParaRPr lang="ru-RU"/>
        </a:p>
      </dgm:t>
    </dgm:pt>
    <dgm:pt modelId="{9DFF4050-BFE5-4993-BADD-B2D3BEF8B5A2}" type="sibTrans" cxnId="{99F6CBD1-B82C-4C51-AED2-55B9A009CBA2}">
      <dgm:prSet/>
      <dgm:spPr/>
      <dgm:t>
        <a:bodyPr/>
        <a:lstStyle/>
        <a:p>
          <a:endParaRPr lang="ru-RU"/>
        </a:p>
      </dgm:t>
    </dgm:pt>
    <dgm:pt modelId="{8DB471EC-7E35-45C5-BA0C-46F79DB21E4C}">
      <dgm:prSet phldrT="[Текст]" custT="1"/>
      <dgm:spPr/>
      <dgm:t>
        <a:bodyPr/>
        <a:lstStyle/>
        <a:p>
          <a:r>
            <a:rPr lang="ru-RU" sz="1500" dirty="0" smtClean="0">
              <a:latin typeface="Arial" pitchFamily="34" charset="0"/>
              <a:cs typeface="Arial" pitchFamily="34" charset="0"/>
            </a:rPr>
            <a:t>Технология анализа образовательных результатов в отчетах МСОКО</a:t>
          </a:r>
          <a:endParaRPr lang="ru-RU" sz="1500" b="0" dirty="0">
            <a:latin typeface="Arial" pitchFamily="34" charset="0"/>
            <a:cs typeface="Arial" pitchFamily="34" charset="0"/>
          </a:endParaRPr>
        </a:p>
      </dgm:t>
    </dgm:pt>
    <dgm:pt modelId="{B3261718-1130-46F9-B945-ADD5B0A6D055}" type="parTrans" cxnId="{F0EFF5D6-E0E6-4AA1-B111-8D5178150B2F}">
      <dgm:prSet/>
      <dgm:spPr/>
      <dgm:t>
        <a:bodyPr/>
        <a:lstStyle/>
        <a:p>
          <a:endParaRPr lang="ru-RU"/>
        </a:p>
      </dgm:t>
    </dgm:pt>
    <dgm:pt modelId="{DD09211C-D70E-41F6-A19D-1D5D076C6B8A}" type="sibTrans" cxnId="{F0EFF5D6-E0E6-4AA1-B111-8D5178150B2F}">
      <dgm:prSet/>
      <dgm:spPr/>
      <dgm:t>
        <a:bodyPr/>
        <a:lstStyle/>
        <a:p>
          <a:endParaRPr lang="ru-RU"/>
        </a:p>
      </dgm:t>
    </dgm:pt>
    <dgm:pt modelId="{91A1D439-4966-40FB-B573-48A1F3CC6F40}">
      <dgm:prSet phldrT="[Текст]" custT="1"/>
      <dgm:spPr/>
      <dgm:t>
        <a:bodyPr/>
        <a:lstStyle/>
        <a:p>
          <a:r>
            <a:rPr lang="ru-RU" sz="1500" b="0" dirty="0" smtClean="0">
              <a:latin typeface="Arial" panose="020B0604020202020204" pitchFamily="34" charset="0"/>
              <a:cs typeface="Arial" panose="020B0604020202020204" pitchFamily="34" charset="0"/>
            </a:rPr>
            <a:t>Круглый стол «Итоги работы сетевой </a:t>
          </a:r>
          <a:r>
            <a:rPr lang="ru-RU" sz="1500" b="0" dirty="0" err="1" smtClean="0">
              <a:latin typeface="Arial" panose="020B0604020202020204" pitchFamily="34" charset="0"/>
              <a:cs typeface="Arial" panose="020B0604020202020204" pitchFamily="34" charset="0"/>
            </a:rPr>
            <a:t>апробационной</a:t>
          </a:r>
          <a:r>
            <a:rPr lang="ru-RU" sz="1500" b="0" dirty="0" smtClean="0">
              <a:latin typeface="Arial" panose="020B0604020202020204" pitchFamily="34" charset="0"/>
              <a:cs typeface="Arial" panose="020B0604020202020204" pitchFamily="34" charset="0"/>
            </a:rPr>
            <a:t> площадки»</a:t>
          </a:r>
          <a:endParaRPr lang="ru-RU" sz="1500" b="0" dirty="0">
            <a:latin typeface="Arial" pitchFamily="34" charset="0"/>
            <a:cs typeface="Arial" pitchFamily="34" charset="0"/>
          </a:endParaRPr>
        </a:p>
      </dgm:t>
    </dgm:pt>
    <dgm:pt modelId="{05BF79C7-C25B-41D9-B309-21EB560291E4}" type="parTrans" cxnId="{964314BC-A06B-49C3-B152-49A611566C55}">
      <dgm:prSet/>
      <dgm:spPr/>
      <dgm:t>
        <a:bodyPr/>
        <a:lstStyle/>
        <a:p>
          <a:endParaRPr lang="ru-RU"/>
        </a:p>
      </dgm:t>
    </dgm:pt>
    <dgm:pt modelId="{2C648FAF-FC36-4A93-AEE3-C08E7D332B51}" type="sibTrans" cxnId="{964314BC-A06B-49C3-B152-49A611566C55}">
      <dgm:prSet/>
      <dgm:spPr/>
      <dgm:t>
        <a:bodyPr/>
        <a:lstStyle/>
        <a:p>
          <a:endParaRPr lang="ru-RU"/>
        </a:p>
      </dgm:t>
    </dgm:pt>
    <dgm:pt modelId="{33D7768E-85C8-4E70-9805-DBE9258B3021}">
      <dgm:prSet phldrT="[Текст]" custT="1"/>
      <dgm:spPr/>
      <dgm:t>
        <a:bodyPr/>
        <a:lstStyle/>
        <a:p>
          <a:r>
            <a:rPr lang="ru-RU" sz="1500" b="0" dirty="0" smtClean="0">
              <a:latin typeface="Arial" panose="020B0604020202020204" pitchFamily="34" charset="0"/>
              <a:cs typeface="Arial" panose="020B0604020202020204" pitchFamily="34" charset="0"/>
            </a:rPr>
            <a:t>Технология работы учителя-предметника с протоколом контрольной работы в МСОКО</a:t>
          </a:r>
          <a:endParaRPr lang="ru-RU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537BD0-32D4-482A-B4BC-83683952D3CB}" type="parTrans" cxnId="{E139CD98-F16E-415F-BDFB-D2E1E82A14C2}">
      <dgm:prSet/>
      <dgm:spPr/>
      <dgm:t>
        <a:bodyPr/>
        <a:lstStyle/>
        <a:p>
          <a:endParaRPr lang="ru-RU"/>
        </a:p>
      </dgm:t>
    </dgm:pt>
    <dgm:pt modelId="{0C9C1AB2-43DC-46B4-946D-2EA6E3578404}" type="sibTrans" cxnId="{E139CD98-F16E-415F-BDFB-D2E1E82A14C2}">
      <dgm:prSet/>
      <dgm:spPr/>
      <dgm:t>
        <a:bodyPr/>
        <a:lstStyle/>
        <a:p>
          <a:endParaRPr lang="ru-RU"/>
        </a:p>
      </dgm:t>
    </dgm:pt>
    <dgm:pt modelId="{7F1C5B72-B154-46AB-AC5F-506972E1FECC}" type="pres">
      <dgm:prSet presAssocID="{EDAF4049-D141-440B-9169-9E56FFE563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6C7FF0-82CE-4E3B-9E30-F3B8972A1D37}" type="pres">
      <dgm:prSet presAssocID="{AE8F375B-D4B1-4E23-B973-E07FC6CD3B6C}" presName="parentLin" presStyleCnt="0"/>
      <dgm:spPr/>
    </dgm:pt>
    <dgm:pt modelId="{3876098D-7552-44C4-9B7C-095726FF696C}" type="pres">
      <dgm:prSet presAssocID="{AE8F375B-D4B1-4E23-B973-E07FC6CD3B6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A1946C9-46BE-49AA-915E-E5F03C0BCC42}" type="pres">
      <dgm:prSet presAssocID="{AE8F375B-D4B1-4E23-B973-E07FC6CD3B6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A4C02-2C0A-44B8-B5DE-2D10BD3722C5}" type="pres">
      <dgm:prSet presAssocID="{AE8F375B-D4B1-4E23-B973-E07FC6CD3B6C}" presName="negativeSpace" presStyleCnt="0"/>
      <dgm:spPr/>
    </dgm:pt>
    <dgm:pt modelId="{A3D6E51E-B298-44D2-9314-6768AA926951}" type="pres">
      <dgm:prSet presAssocID="{AE8F375B-D4B1-4E23-B973-E07FC6CD3B6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670BB-0AE3-488C-B41F-93C5B22B40FD}" type="pres">
      <dgm:prSet presAssocID="{B434ED2B-12A5-4B7D-BEBF-B9F88C7D0062}" presName="spaceBetweenRectangles" presStyleCnt="0"/>
      <dgm:spPr/>
    </dgm:pt>
    <dgm:pt modelId="{E4E028D5-31B7-455E-A91E-71BD96210015}" type="pres">
      <dgm:prSet presAssocID="{A2621134-4D94-4EBB-8D9D-D48401D84CBB}" presName="parentLin" presStyleCnt="0"/>
      <dgm:spPr/>
    </dgm:pt>
    <dgm:pt modelId="{2BC451F0-F073-4EAF-BC57-BA4C5D6590F9}" type="pres">
      <dgm:prSet presAssocID="{A2621134-4D94-4EBB-8D9D-D48401D84CB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1B5F36A-BB47-4EC7-9003-57AF38F41796}" type="pres">
      <dgm:prSet presAssocID="{A2621134-4D94-4EBB-8D9D-D48401D84CB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24E62-9299-49D6-A5B0-ACC6BD6AE50C}" type="pres">
      <dgm:prSet presAssocID="{A2621134-4D94-4EBB-8D9D-D48401D84CBB}" presName="negativeSpace" presStyleCnt="0"/>
      <dgm:spPr/>
    </dgm:pt>
    <dgm:pt modelId="{6C780F65-95D1-4DA1-BB5E-337FCB889A56}" type="pres">
      <dgm:prSet presAssocID="{A2621134-4D94-4EBB-8D9D-D48401D84CB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D50EC-837D-42C6-935A-C1830FAF512D}" type="pres">
      <dgm:prSet presAssocID="{D77910ED-FE11-461B-A150-9DB381DA92A0}" presName="spaceBetweenRectangles" presStyleCnt="0"/>
      <dgm:spPr/>
    </dgm:pt>
    <dgm:pt modelId="{6B4610CC-8D63-429D-BB24-9AB98F462ED7}" type="pres">
      <dgm:prSet presAssocID="{0D946395-64DC-4AC8-811D-8DDA77427F02}" presName="parentLin" presStyleCnt="0"/>
      <dgm:spPr/>
    </dgm:pt>
    <dgm:pt modelId="{998799AF-AF07-4477-AFEC-C1CA8B368172}" type="pres">
      <dgm:prSet presAssocID="{0D946395-64DC-4AC8-811D-8DDA77427F0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37B1B7B-7378-4C4F-90A1-C137F5121552}" type="pres">
      <dgm:prSet presAssocID="{0D946395-64DC-4AC8-811D-8DDA77427F0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D8098-91FB-4BB4-8EAA-2558EE1EA2E0}" type="pres">
      <dgm:prSet presAssocID="{0D946395-64DC-4AC8-811D-8DDA77427F02}" presName="negativeSpace" presStyleCnt="0"/>
      <dgm:spPr/>
    </dgm:pt>
    <dgm:pt modelId="{C4F577D0-FFC5-4B7D-A1A9-04CF932C24CD}" type="pres">
      <dgm:prSet presAssocID="{0D946395-64DC-4AC8-811D-8DDA77427F0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EF9C64-3976-4631-8D3C-04BFA7372517}" type="presOf" srcId="{AE8F375B-D4B1-4E23-B973-E07FC6CD3B6C}" destId="{3876098D-7552-44C4-9B7C-095726FF696C}" srcOrd="0" destOrd="0" presId="urn:microsoft.com/office/officeart/2005/8/layout/list1"/>
    <dgm:cxn modelId="{A04CE163-08AA-469A-A2DB-14FDB1F9FA11}" srcId="{AE8F375B-D4B1-4E23-B973-E07FC6CD3B6C}" destId="{B1EB4F5B-26CF-49E6-BF91-1237ADB78CBE}" srcOrd="0" destOrd="0" parTransId="{5581BC8F-B074-4D5D-B33B-8EFCB217F580}" sibTransId="{0690CE53-BB3D-4D00-B0CD-ECB0BE283DCA}"/>
    <dgm:cxn modelId="{3A5ACC84-B7A2-4A1F-B8D8-64D5A0229F2C}" type="presOf" srcId="{EDAF4049-D141-440B-9169-9E56FFE563BB}" destId="{7F1C5B72-B154-46AB-AC5F-506972E1FECC}" srcOrd="0" destOrd="0" presId="urn:microsoft.com/office/officeart/2005/8/layout/list1"/>
    <dgm:cxn modelId="{588CA675-9DD6-4942-8638-959013207E25}" type="presOf" srcId="{A2621134-4D94-4EBB-8D9D-D48401D84CBB}" destId="{2BC451F0-F073-4EAF-BC57-BA4C5D6590F9}" srcOrd="0" destOrd="0" presId="urn:microsoft.com/office/officeart/2005/8/layout/list1"/>
    <dgm:cxn modelId="{D025F73F-6E93-4E93-A31A-2C02B95A994C}" srcId="{EDAF4049-D141-440B-9169-9E56FFE563BB}" destId="{0D946395-64DC-4AC8-811D-8DDA77427F02}" srcOrd="2" destOrd="0" parTransId="{2A84B334-B599-472F-8480-BABA7F08D7B9}" sibTransId="{C9FAFEF3-502E-47C0-BF22-F7BFC8A6EF9D}"/>
    <dgm:cxn modelId="{C0E1A55C-42B0-4D41-90EE-C7E621E14908}" type="presOf" srcId="{AE8F375B-D4B1-4E23-B973-E07FC6CD3B6C}" destId="{CA1946C9-46BE-49AA-915E-E5F03C0BCC42}" srcOrd="1" destOrd="0" presId="urn:microsoft.com/office/officeart/2005/8/layout/list1"/>
    <dgm:cxn modelId="{1CAFBEA9-43E3-44AE-8D2C-1AF52D707AAC}" srcId="{0D946395-64DC-4AC8-811D-8DDA77427F02}" destId="{6369A382-A32A-4A5E-8ABC-CEC909361BCF}" srcOrd="1" destOrd="0" parTransId="{2815080D-2C40-4E05-B9DA-D68C775732E6}" sibTransId="{AC2A5765-63EF-45EE-B171-F7853B4D4133}"/>
    <dgm:cxn modelId="{282C4D16-C398-4787-9C31-B29FB19AB48B}" type="presOf" srcId="{0D946395-64DC-4AC8-811D-8DDA77427F02}" destId="{C37B1B7B-7378-4C4F-90A1-C137F5121552}" srcOrd="1" destOrd="0" presId="urn:microsoft.com/office/officeart/2005/8/layout/list1"/>
    <dgm:cxn modelId="{76079174-21C5-4493-AFAA-27821FD94490}" type="presOf" srcId="{CA30D0B7-C564-4456-B684-2B62E9617BD6}" destId="{6C780F65-95D1-4DA1-BB5E-337FCB889A56}" srcOrd="0" destOrd="0" presId="urn:microsoft.com/office/officeart/2005/8/layout/list1"/>
    <dgm:cxn modelId="{99F6CBD1-B82C-4C51-AED2-55B9A009CBA2}" srcId="{A2621134-4D94-4EBB-8D9D-D48401D84CBB}" destId="{CA30D0B7-C564-4456-B684-2B62E9617BD6}" srcOrd="0" destOrd="0" parTransId="{414080B2-F792-4A6C-B46E-1AB231EBCA9D}" sibTransId="{9DFF4050-BFE5-4993-BADD-B2D3BEF8B5A2}"/>
    <dgm:cxn modelId="{0F2111C8-A565-405D-B841-70C5E66A5237}" srcId="{EDAF4049-D141-440B-9169-9E56FFE563BB}" destId="{AE8F375B-D4B1-4E23-B973-E07FC6CD3B6C}" srcOrd="0" destOrd="0" parTransId="{91647A9B-F73D-43DB-9054-75915F01599D}" sibTransId="{B434ED2B-12A5-4B7D-BEBF-B9F88C7D0062}"/>
    <dgm:cxn modelId="{E72F4CCF-314A-4BD9-93A9-2D185CDD948C}" srcId="{EDAF4049-D141-440B-9169-9E56FFE563BB}" destId="{A2621134-4D94-4EBB-8D9D-D48401D84CBB}" srcOrd="1" destOrd="0" parTransId="{DBDEF5C7-D633-4C7E-A3FC-E75BE584644D}" sibTransId="{D77910ED-FE11-461B-A150-9DB381DA92A0}"/>
    <dgm:cxn modelId="{964314BC-A06B-49C3-B152-49A611566C55}" srcId="{0D946395-64DC-4AC8-811D-8DDA77427F02}" destId="{91A1D439-4966-40FB-B573-48A1F3CC6F40}" srcOrd="3" destOrd="0" parTransId="{05BF79C7-C25B-41D9-B309-21EB560291E4}" sibTransId="{2C648FAF-FC36-4A93-AEE3-C08E7D332B51}"/>
    <dgm:cxn modelId="{214089F9-6770-454F-BAF7-9CBE9D296FF5}" type="presOf" srcId="{A2621134-4D94-4EBB-8D9D-D48401D84CBB}" destId="{E1B5F36A-BB47-4EC7-9003-57AF38F41796}" srcOrd="1" destOrd="0" presId="urn:microsoft.com/office/officeart/2005/8/layout/list1"/>
    <dgm:cxn modelId="{E139CD98-F16E-415F-BDFB-D2E1E82A14C2}" srcId="{A2621134-4D94-4EBB-8D9D-D48401D84CBB}" destId="{33D7768E-85C8-4E70-9805-DBE9258B3021}" srcOrd="2" destOrd="0" parTransId="{C5537BD0-32D4-482A-B4BC-83683952D3CB}" sibTransId="{0C9C1AB2-43DC-46B4-946D-2EA6E3578404}"/>
    <dgm:cxn modelId="{F0EFF5D6-E0E6-4AA1-B111-8D5178150B2F}" srcId="{0D946395-64DC-4AC8-811D-8DDA77427F02}" destId="{8DB471EC-7E35-45C5-BA0C-46F79DB21E4C}" srcOrd="2" destOrd="0" parTransId="{B3261718-1130-46F9-B945-ADD5B0A6D055}" sibTransId="{DD09211C-D70E-41F6-A19D-1D5D076C6B8A}"/>
    <dgm:cxn modelId="{34EC3948-AC1C-4959-A830-9ECBEB46C9B5}" type="presOf" srcId="{6369A382-A32A-4A5E-8ABC-CEC909361BCF}" destId="{C4F577D0-FFC5-4B7D-A1A9-04CF932C24CD}" srcOrd="0" destOrd="1" presId="urn:microsoft.com/office/officeart/2005/8/layout/list1"/>
    <dgm:cxn modelId="{039466E4-E979-4988-9E7A-1CB639D33C14}" type="presOf" srcId="{B1EB4F5B-26CF-49E6-BF91-1237ADB78CBE}" destId="{A3D6E51E-B298-44D2-9314-6768AA926951}" srcOrd="0" destOrd="0" presId="urn:microsoft.com/office/officeart/2005/8/layout/list1"/>
    <dgm:cxn modelId="{3C36E3FC-1FC4-485F-9971-4A85D999CCB9}" type="presOf" srcId="{8DB471EC-7E35-45C5-BA0C-46F79DB21E4C}" destId="{C4F577D0-FFC5-4B7D-A1A9-04CF932C24CD}" srcOrd="0" destOrd="2" presId="urn:microsoft.com/office/officeart/2005/8/layout/list1"/>
    <dgm:cxn modelId="{C1B3E979-35A3-4279-BAB1-AEB34C118EB6}" type="presOf" srcId="{5753A95D-208B-44AD-93C7-20E7F4ECF6D1}" destId="{6C780F65-95D1-4DA1-BB5E-337FCB889A56}" srcOrd="0" destOrd="1" presId="urn:microsoft.com/office/officeart/2005/8/layout/list1"/>
    <dgm:cxn modelId="{A20D2B36-6F7F-48CF-AB48-6FBEDA10A3C6}" type="presOf" srcId="{D0493F51-1D98-464E-A20C-33604E7518B1}" destId="{C4F577D0-FFC5-4B7D-A1A9-04CF932C24CD}" srcOrd="0" destOrd="0" presId="urn:microsoft.com/office/officeart/2005/8/layout/list1"/>
    <dgm:cxn modelId="{16E0457C-2FEE-4A5F-A14B-E9B93173FC95}" type="presOf" srcId="{91A1D439-4966-40FB-B573-48A1F3CC6F40}" destId="{C4F577D0-FFC5-4B7D-A1A9-04CF932C24CD}" srcOrd="0" destOrd="3" presId="urn:microsoft.com/office/officeart/2005/8/layout/list1"/>
    <dgm:cxn modelId="{9205729E-8587-4AE8-8FB6-E6C0277287B6}" srcId="{A2621134-4D94-4EBB-8D9D-D48401D84CBB}" destId="{5753A95D-208B-44AD-93C7-20E7F4ECF6D1}" srcOrd="1" destOrd="0" parTransId="{6654137A-271D-498F-BDED-05E5851850A5}" sibTransId="{520F9D71-F0E1-45D4-A99F-4F5FEB9C9FFD}"/>
    <dgm:cxn modelId="{C406D172-4B11-43C3-B894-5107F0A86065}" type="presOf" srcId="{33D7768E-85C8-4E70-9805-DBE9258B3021}" destId="{6C780F65-95D1-4DA1-BB5E-337FCB889A56}" srcOrd="0" destOrd="2" presId="urn:microsoft.com/office/officeart/2005/8/layout/list1"/>
    <dgm:cxn modelId="{79172A10-5A08-4298-AD70-52F53FBD4B96}" type="presOf" srcId="{0D946395-64DC-4AC8-811D-8DDA77427F02}" destId="{998799AF-AF07-4477-AFEC-C1CA8B368172}" srcOrd="0" destOrd="0" presId="urn:microsoft.com/office/officeart/2005/8/layout/list1"/>
    <dgm:cxn modelId="{B0DD50EC-4D34-4D0C-8278-37456D558013}" srcId="{0D946395-64DC-4AC8-811D-8DDA77427F02}" destId="{D0493F51-1D98-464E-A20C-33604E7518B1}" srcOrd="0" destOrd="0" parTransId="{C75182BC-89C5-425B-907D-AB18679E6219}" sibTransId="{D7AB0374-945A-4C57-8857-7ED60142BFAB}"/>
    <dgm:cxn modelId="{E8F9BE98-EC62-4777-97CB-50341900523D}" type="presParOf" srcId="{7F1C5B72-B154-46AB-AC5F-506972E1FECC}" destId="{856C7FF0-82CE-4E3B-9E30-F3B8972A1D37}" srcOrd="0" destOrd="0" presId="urn:microsoft.com/office/officeart/2005/8/layout/list1"/>
    <dgm:cxn modelId="{6B8BEE25-0F9B-4C16-BBFC-909EFC781EF0}" type="presParOf" srcId="{856C7FF0-82CE-4E3B-9E30-F3B8972A1D37}" destId="{3876098D-7552-44C4-9B7C-095726FF696C}" srcOrd="0" destOrd="0" presId="urn:microsoft.com/office/officeart/2005/8/layout/list1"/>
    <dgm:cxn modelId="{A5CC19E0-08E5-4BC9-B05F-0B4379BC8AE3}" type="presParOf" srcId="{856C7FF0-82CE-4E3B-9E30-F3B8972A1D37}" destId="{CA1946C9-46BE-49AA-915E-E5F03C0BCC42}" srcOrd="1" destOrd="0" presId="urn:microsoft.com/office/officeart/2005/8/layout/list1"/>
    <dgm:cxn modelId="{98FD2645-2534-48F4-B13C-B07520C321E8}" type="presParOf" srcId="{7F1C5B72-B154-46AB-AC5F-506972E1FECC}" destId="{7E6A4C02-2C0A-44B8-B5DE-2D10BD3722C5}" srcOrd="1" destOrd="0" presId="urn:microsoft.com/office/officeart/2005/8/layout/list1"/>
    <dgm:cxn modelId="{28211FF7-923D-4962-A402-5A6B55CA39C8}" type="presParOf" srcId="{7F1C5B72-B154-46AB-AC5F-506972E1FECC}" destId="{A3D6E51E-B298-44D2-9314-6768AA926951}" srcOrd="2" destOrd="0" presId="urn:microsoft.com/office/officeart/2005/8/layout/list1"/>
    <dgm:cxn modelId="{C49C7E1C-D67B-4F8E-9928-25C51F1FB726}" type="presParOf" srcId="{7F1C5B72-B154-46AB-AC5F-506972E1FECC}" destId="{A75670BB-0AE3-488C-B41F-93C5B22B40FD}" srcOrd="3" destOrd="0" presId="urn:microsoft.com/office/officeart/2005/8/layout/list1"/>
    <dgm:cxn modelId="{E9AF976C-ED22-4209-99FE-6B3EE7AEBBAA}" type="presParOf" srcId="{7F1C5B72-B154-46AB-AC5F-506972E1FECC}" destId="{E4E028D5-31B7-455E-A91E-71BD96210015}" srcOrd="4" destOrd="0" presId="urn:microsoft.com/office/officeart/2005/8/layout/list1"/>
    <dgm:cxn modelId="{1823FAD7-62FF-472A-AF82-6B32965AA7A2}" type="presParOf" srcId="{E4E028D5-31B7-455E-A91E-71BD96210015}" destId="{2BC451F0-F073-4EAF-BC57-BA4C5D6590F9}" srcOrd="0" destOrd="0" presId="urn:microsoft.com/office/officeart/2005/8/layout/list1"/>
    <dgm:cxn modelId="{7A94D3E8-8374-4843-A2C5-AD3AD657905C}" type="presParOf" srcId="{E4E028D5-31B7-455E-A91E-71BD96210015}" destId="{E1B5F36A-BB47-4EC7-9003-57AF38F41796}" srcOrd="1" destOrd="0" presId="urn:microsoft.com/office/officeart/2005/8/layout/list1"/>
    <dgm:cxn modelId="{E2F5EE7F-5B9E-42A8-A4FC-2C3239BC4F3A}" type="presParOf" srcId="{7F1C5B72-B154-46AB-AC5F-506972E1FECC}" destId="{5D624E62-9299-49D6-A5B0-ACC6BD6AE50C}" srcOrd="5" destOrd="0" presId="urn:microsoft.com/office/officeart/2005/8/layout/list1"/>
    <dgm:cxn modelId="{B889B19C-2B67-4A88-ADDD-9B077356C374}" type="presParOf" srcId="{7F1C5B72-B154-46AB-AC5F-506972E1FECC}" destId="{6C780F65-95D1-4DA1-BB5E-337FCB889A56}" srcOrd="6" destOrd="0" presId="urn:microsoft.com/office/officeart/2005/8/layout/list1"/>
    <dgm:cxn modelId="{140FB8D3-76FF-4F3D-906B-6FF31F7DD9ED}" type="presParOf" srcId="{7F1C5B72-B154-46AB-AC5F-506972E1FECC}" destId="{1D3D50EC-837D-42C6-935A-C1830FAF512D}" srcOrd="7" destOrd="0" presId="urn:microsoft.com/office/officeart/2005/8/layout/list1"/>
    <dgm:cxn modelId="{992A6843-079E-44E7-859F-38A17284D1E5}" type="presParOf" srcId="{7F1C5B72-B154-46AB-AC5F-506972E1FECC}" destId="{6B4610CC-8D63-429D-BB24-9AB98F462ED7}" srcOrd="8" destOrd="0" presId="urn:microsoft.com/office/officeart/2005/8/layout/list1"/>
    <dgm:cxn modelId="{0006D753-AE99-4CC8-9F73-6BDDB8B32491}" type="presParOf" srcId="{6B4610CC-8D63-429D-BB24-9AB98F462ED7}" destId="{998799AF-AF07-4477-AFEC-C1CA8B368172}" srcOrd="0" destOrd="0" presId="urn:microsoft.com/office/officeart/2005/8/layout/list1"/>
    <dgm:cxn modelId="{767CA9C0-5FE1-46B6-9B58-9211CD429E26}" type="presParOf" srcId="{6B4610CC-8D63-429D-BB24-9AB98F462ED7}" destId="{C37B1B7B-7378-4C4F-90A1-C137F5121552}" srcOrd="1" destOrd="0" presId="urn:microsoft.com/office/officeart/2005/8/layout/list1"/>
    <dgm:cxn modelId="{3AB525FD-DE12-4D8C-8E22-8E0A686A9CE2}" type="presParOf" srcId="{7F1C5B72-B154-46AB-AC5F-506972E1FECC}" destId="{A04D8098-91FB-4BB4-8EAA-2558EE1EA2E0}" srcOrd="9" destOrd="0" presId="urn:microsoft.com/office/officeart/2005/8/layout/list1"/>
    <dgm:cxn modelId="{1627726A-01E9-40B3-8E0B-3A309B01B14D}" type="presParOf" srcId="{7F1C5B72-B154-46AB-AC5F-506972E1FECC}" destId="{C4F577D0-FFC5-4B7D-A1A9-04CF932C24C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50ACCC-4156-4BBA-8E58-4B1C2696E76B}" type="doc">
      <dgm:prSet loTypeId="urn:microsoft.com/office/officeart/2009/3/layout/StepUpProcess" loCatId="process" qsTypeId="urn:microsoft.com/office/officeart/2005/8/quickstyle/3d1" qsCatId="3D" csTypeId="urn:microsoft.com/office/officeart/2005/8/colors/colorful3" csCatId="colorful" phldr="1"/>
      <dgm:spPr/>
    </dgm:pt>
    <dgm:pt modelId="{5124C0D3-CAB7-481B-8F37-3ED3D2291924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Опробована технология 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проведения процедур ОКО на муниципальном и школьном уровнях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F9A00D-1B69-4109-8851-B2E35627B7DB}" type="parTrans" cxnId="{8303E508-1A5F-43B7-A549-FD57C70D999D}">
      <dgm:prSet/>
      <dgm:spPr/>
      <dgm:t>
        <a:bodyPr/>
        <a:lstStyle/>
        <a:p>
          <a:endParaRPr lang="ru-RU" sz="1800"/>
        </a:p>
      </dgm:t>
    </dgm:pt>
    <dgm:pt modelId="{7D7ECC59-36DE-461A-A494-3FF9D247FD38}" type="sibTrans" cxnId="{8303E508-1A5F-43B7-A549-FD57C70D999D}">
      <dgm:prSet/>
      <dgm:spPr/>
      <dgm:t>
        <a:bodyPr/>
        <a:lstStyle/>
        <a:p>
          <a:endParaRPr lang="ru-RU" sz="1800"/>
        </a:p>
      </dgm:t>
    </dgm:pt>
    <dgm:pt modelId="{AA410103-CF68-4BA2-BC90-967431F55728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подготовлены рекомендации 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по интерпретации и использованию результатов ОКО на муниципальном и школьном уровнях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8017A8-44CD-49ED-B6B5-50A83EB3844B}" type="parTrans" cxnId="{72750E7B-B005-4906-9BC8-8BFB469065AF}">
      <dgm:prSet/>
      <dgm:spPr/>
      <dgm:t>
        <a:bodyPr/>
        <a:lstStyle/>
        <a:p>
          <a:endParaRPr lang="ru-RU" sz="1800"/>
        </a:p>
      </dgm:t>
    </dgm:pt>
    <dgm:pt modelId="{5C64FEBB-89AC-48C4-93EA-8D437534C3B8}" type="sibTrans" cxnId="{72750E7B-B005-4906-9BC8-8BFB469065AF}">
      <dgm:prSet/>
      <dgm:spPr/>
      <dgm:t>
        <a:bodyPr/>
        <a:lstStyle/>
        <a:p>
          <a:endParaRPr lang="ru-RU" sz="1800"/>
        </a:p>
      </dgm:t>
    </dgm:pt>
    <dgm:pt modelId="{ADEB7EBF-77BD-462C-AA1E-E6E2E1AC18F3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Проведен анализ 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результативности преподавания физики на уровне  школы и муниципалитета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8557C9-137F-4784-9D86-E6B102E35835}" type="parTrans" cxnId="{66B197D8-E323-423B-9805-6A0FBF975758}">
      <dgm:prSet/>
      <dgm:spPr/>
      <dgm:t>
        <a:bodyPr/>
        <a:lstStyle/>
        <a:p>
          <a:endParaRPr lang="ru-RU"/>
        </a:p>
      </dgm:t>
    </dgm:pt>
    <dgm:pt modelId="{67946B32-F4D0-4DC7-B849-F70A507BB1B3}" type="sibTrans" cxnId="{66B197D8-E323-423B-9805-6A0FBF975758}">
      <dgm:prSet/>
      <dgm:spPr/>
      <dgm:t>
        <a:bodyPr/>
        <a:lstStyle/>
        <a:p>
          <a:endParaRPr lang="ru-RU"/>
        </a:p>
      </dgm:t>
    </dgm:pt>
    <dgm:pt modelId="{3AC297EF-17CB-4445-8893-E142238C9FA2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Разработаны 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КИМ для оценки КО по физике с инструктивно-методическими материалами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64372A-0CF6-4638-8EFD-2D9E4059FD02}" type="parTrans" cxnId="{18CC0E28-C150-4585-B68D-19AC90FEF30C}">
      <dgm:prSet/>
      <dgm:spPr/>
      <dgm:t>
        <a:bodyPr/>
        <a:lstStyle/>
        <a:p>
          <a:endParaRPr lang="ru-RU"/>
        </a:p>
      </dgm:t>
    </dgm:pt>
    <dgm:pt modelId="{B86B7C06-7BCF-49C3-AB32-BFD615CCB86C}" type="sibTrans" cxnId="{18CC0E28-C150-4585-B68D-19AC90FEF30C}">
      <dgm:prSet/>
      <dgm:spPr/>
      <dgm:t>
        <a:bodyPr/>
        <a:lstStyle/>
        <a:p>
          <a:endParaRPr lang="ru-RU"/>
        </a:p>
      </dgm:t>
    </dgm:pt>
    <dgm:pt modelId="{0F07C7E5-5DDC-47B7-B9D8-B68AF193CE8F}" type="pres">
      <dgm:prSet presAssocID="{BF50ACCC-4156-4BBA-8E58-4B1C2696E76B}" presName="rootnode" presStyleCnt="0">
        <dgm:presLayoutVars>
          <dgm:chMax/>
          <dgm:chPref/>
          <dgm:dir/>
          <dgm:animLvl val="lvl"/>
        </dgm:presLayoutVars>
      </dgm:prSet>
      <dgm:spPr/>
    </dgm:pt>
    <dgm:pt modelId="{F32444B7-A03A-422D-9009-38E42ACD0D00}" type="pres">
      <dgm:prSet presAssocID="{3AC297EF-17CB-4445-8893-E142238C9FA2}" presName="composite" presStyleCnt="0"/>
      <dgm:spPr/>
    </dgm:pt>
    <dgm:pt modelId="{B798B369-E555-4C88-ADEA-6A94A28F77D1}" type="pres">
      <dgm:prSet presAssocID="{3AC297EF-17CB-4445-8893-E142238C9FA2}" presName="LShape" presStyleLbl="alignNode1" presStyleIdx="0" presStyleCnt="7"/>
      <dgm:spPr/>
    </dgm:pt>
    <dgm:pt modelId="{F945F0DA-1B6E-4180-8882-10B88C2FFA7C}" type="pres">
      <dgm:prSet presAssocID="{3AC297EF-17CB-4445-8893-E142238C9FA2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29679-7C04-4FEC-8D36-DC251AE0A63C}" type="pres">
      <dgm:prSet presAssocID="{3AC297EF-17CB-4445-8893-E142238C9FA2}" presName="Triangle" presStyleLbl="alignNode1" presStyleIdx="1" presStyleCnt="7"/>
      <dgm:spPr/>
    </dgm:pt>
    <dgm:pt modelId="{A34A19E3-3B19-43A7-BDE6-538D4E49482A}" type="pres">
      <dgm:prSet presAssocID="{B86B7C06-7BCF-49C3-AB32-BFD615CCB86C}" presName="sibTrans" presStyleCnt="0"/>
      <dgm:spPr/>
    </dgm:pt>
    <dgm:pt modelId="{178CFDEF-7CE1-4DE7-BAD7-307AC333AA7F}" type="pres">
      <dgm:prSet presAssocID="{B86B7C06-7BCF-49C3-AB32-BFD615CCB86C}" presName="space" presStyleCnt="0"/>
      <dgm:spPr/>
    </dgm:pt>
    <dgm:pt modelId="{1362852C-B17B-4326-B35A-8E1B6F5E8BC2}" type="pres">
      <dgm:prSet presAssocID="{5124C0D3-CAB7-481B-8F37-3ED3D2291924}" presName="composite" presStyleCnt="0"/>
      <dgm:spPr/>
    </dgm:pt>
    <dgm:pt modelId="{96102C25-D584-448A-914F-9CCB66BA7533}" type="pres">
      <dgm:prSet presAssocID="{5124C0D3-CAB7-481B-8F37-3ED3D2291924}" presName="LShape" presStyleLbl="alignNode1" presStyleIdx="2" presStyleCnt="7"/>
      <dgm:spPr/>
    </dgm:pt>
    <dgm:pt modelId="{3E422C5D-B7AA-4BFE-A07F-9AEFB1DF5B77}" type="pres">
      <dgm:prSet presAssocID="{5124C0D3-CAB7-481B-8F37-3ED3D2291924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60196-AD10-4F3F-886A-0F9B29704550}" type="pres">
      <dgm:prSet presAssocID="{5124C0D3-CAB7-481B-8F37-3ED3D2291924}" presName="Triangle" presStyleLbl="alignNode1" presStyleIdx="3" presStyleCnt="7"/>
      <dgm:spPr/>
    </dgm:pt>
    <dgm:pt modelId="{8446ADBD-72E9-4C19-8E67-F62AAB9EC613}" type="pres">
      <dgm:prSet presAssocID="{7D7ECC59-36DE-461A-A494-3FF9D247FD38}" presName="sibTrans" presStyleCnt="0"/>
      <dgm:spPr/>
    </dgm:pt>
    <dgm:pt modelId="{3A994C44-7E2D-43F6-8F18-8F324EB8A952}" type="pres">
      <dgm:prSet presAssocID="{7D7ECC59-36DE-461A-A494-3FF9D247FD38}" presName="space" presStyleCnt="0"/>
      <dgm:spPr/>
    </dgm:pt>
    <dgm:pt modelId="{4C8D0840-68FE-441A-A877-D205A79ED6EB}" type="pres">
      <dgm:prSet presAssocID="{ADEB7EBF-77BD-462C-AA1E-E6E2E1AC18F3}" presName="composite" presStyleCnt="0"/>
      <dgm:spPr/>
    </dgm:pt>
    <dgm:pt modelId="{B20767E4-407F-47D7-BA07-8FF7DDA3BDAB}" type="pres">
      <dgm:prSet presAssocID="{ADEB7EBF-77BD-462C-AA1E-E6E2E1AC18F3}" presName="LShape" presStyleLbl="alignNode1" presStyleIdx="4" presStyleCnt="7"/>
      <dgm:spPr/>
    </dgm:pt>
    <dgm:pt modelId="{42F94A70-0523-4E0A-BA01-8BBB995AC776}" type="pres">
      <dgm:prSet presAssocID="{ADEB7EBF-77BD-462C-AA1E-E6E2E1AC18F3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20361-4238-427D-A53F-C2D9CE3F2840}" type="pres">
      <dgm:prSet presAssocID="{ADEB7EBF-77BD-462C-AA1E-E6E2E1AC18F3}" presName="Triangle" presStyleLbl="alignNode1" presStyleIdx="5" presStyleCnt="7"/>
      <dgm:spPr/>
    </dgm:pt>
    <dgm:pt modelId="{526DC642-F745-41C7-A508-4749BEEBABED}" type="pres">
      <dgm:prSet presAssocID="{67946B32-F4D0-4DC7-B849-F70A507BB1B3}" presName="sibTrans" presStyleCnt="0"/>
      <dgm:spPr/>
    </dgm:pt>
    <dgm:pt modelId="{21FB024D-D660-45A7-A42D-14B1F3631712}" type="pres">
      <dgm:prSet presAssocID="{67946B32-F4D0-4DC7-B849-F70A507BB1B3}" presName="space" presStyleCnt="0"/>
      <dgm:spPr/>
    </dgm:pt>
    <dgm:pt modelId="{5A33082D-85A7-421E-AF86-55635BF97347}" type="pres">
      <dgm:prSet presAssocID="{AA410103-CF68-4BA2-BC90-967431F55728}" presName="composite" presStyleCnt="0"/>
      <dgm:spPr/>
    </dgm:pt>
    <dgm:pt modelId="{321F49BB-FCA2-4FC0-A54E-BBC91F5A27E8}" type="pres">
      <dgm:prSet presAssocID="{AA410103-CF68-4BA2-BC90-967431F55728}" presName="LShape" presStyleLbl="alignNode1" presStyleIdx="6" presStyleCnt="7" custScaleX="106763"/>
      <dgm:spPr/>
    </dgm:pt>
    <dgm:pt modelId="{DCAF0FE6-EF7C-45DF-B8EC-CA36C4820810}" type="pres">
      <dgm:prSet presAssocID="{AA410103-CF68-4BA2-BC90-967431F55728}" presName="ParentText" presStyleLbl="revTx" presStyleIdx="3" presStyleCnt="4" custScaleX="1103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375273-5D17-4F78-82CC-14997DFF2663}" type="presOf" srcId="{5124C0D3-CAB7-481B-8F37-3ED3D2291924}" destId="{3E422C5D-B7AA-4BFE-A07F-9AEFB1DF5B77}" srcOrd="0" destOrd="0" presId="urn:microsoft.com/office/officeart/2009/3/layout/StepUpProcess"/>
    <dgm:cxn modelId="{8DDF79E7-EAB9-494E-8BC4-2261B1661E4D}" type="presOf" srcId="{AA410103-CF68-4BA2-BC90-967431F55728}" destId="{DCAF0FE6-EF7C-45DF-B8EC-CA36C4820810}" srcOrd="0" destOrd="0" presId="urn:microsoft.com/office/officeart/2009/3/layout/StepUpProcess"/>
    <dgm:cxn modelId="{BE3B1A76-DA62-4E6C-B6FF-98323863C2AC}" type="presOf" srcId="{ADEB7EBF-77BD-462C-AA1E-E6E2E1AC18F3}" destId="{42F94A70-0523-4E0A-BA01-8BBB995AC776}" srcOrd="0" destOrd="0" presId="urn:microsoft.com/office/officeart/2009/3/layout/StepUpProcess"/>
    <dgm:cxn modelId="{72750E7B-B005-4906-9BC8-8BFB469065AF}" srcId="{BF50ACCC-4156-4BBA-8E58-4B1C2696E76B}" destId="{AA410103-CF68-4BA2-BC90-967431F55728}" srcOrd="3" destOrd="0" parTransId="{538017A8-44CD-49ED-B6B5-50A83EB3844B}" sibTransId="{5C64FEBB-89AC-48C4-93EA-8D437534C3B8}"/>
    <dgm:cxn modelId="{18CC0E28-C150-4585-B68D-19AC90FEF30C}" srcId="{BF50ACCC-4156-4BBA-8E58-4B1C2696E76B}" destId="{3AC297EF-17CB-4445-8893-E142238C9FA2}" srcOrd="0" destOrd="0" parTransId="{4964372A-0CF6-4638-8EFD-2D9E4059FD02}" sibTransId="{B86B7C06-7BCF-49C3-AB32-BFD615CCB86C}"/>
    <dgm:cxn modelId="{5FCCF7BB-E2EE-43D7-9706-101858B13D81}" type="presOf" srcId="{3AC297EF-17CB-4445-8893-E142238C9FA2}" destId="{F945F0DA-1B6E-4180-8882-10B88C2FFA7C}" srcOrd="0" destOrd="0" presId="urn:microsoft.com/office/officeart/2009/3/layout/StepUpProcess"/>
    <dgm:cxn modelId="{8303E508-1A5F-43B7-A549-FD57C70D999D}" srcId="{BF50ACCC-4156-4BBA-8E58-4B1C2696E76B}" destId="{5124C0D3-CAB7-481B-8F37-3ED3D2291924}" srcOrd="1" destOrd="0" parTransId="{AAF9A00D-1B69-4109-8851-B2E35627B7DB}" sibTransId="{7D7ECC59-36DE-461A-A494-3FF9D247FD38}"/>
    <dgm:cxn modelId="{66B197D8-E323-423B-9805-6A0FBF975758}" srcId="{BF50ACCC-4156-4BBA-8E58-4B1C2696E76B}" destId="{ADEB7EBF-77BD-462C-AA1E-E6E2E1AC18F3}" srcOrd="2" destOrd="0" parTransId="{048557C9-137F-4784-9D86-E6B102E35835}" sibTransId="{67946B32-F4D0-4DC7-B849-F70A507BB1B3}"/>
    <dgm:cxn modelId="{F4275E3D-3386-4D5E-8FCF-44816528F599}" type="presOf" srcId="{BF50ACCC-4156-4BBA-8E58-4B1C2696E76B}" destId="{0F07C7E5-5DDC-47B7-B9D8-B68AF193CE8F}" srcOrd="0" destOrd="0" presId="urn:microsoft.com/office/officeart/2009/3/layout/StepUpProcess"/>
    <dgm:cxn modelId="{5BC0D5C2-FDBA-4A6B-882A-B920CF852B98}" type="presParOf" srcId="{0F07C7E5-5DDC-47B7-B9D8-B68AF193CE8F}" destId="{F32444B7-A03A-422D-9009-38E42ACD0D00}" srcOrd="0" destOrd="0" presId="urn:microsoft.com/office/officeart/2009/3/layout/StepUpProcess"/>
    <dgm:cxn modelId="{672683A3-EEC3-48C9-899A-6A95D6047C31}" type="presParOf" srcId="{F32444B7-A03A-422D-9009-38E42ACD0D00}" destId="{B798B369-E555-4C88-ADEA-6A94A28F77D1}" srcOrd="0" destOrd="0" presId="urn:microsoft.com/office/officeart/2009/3/layout/StepUpProcess"/>
    <dgm:cxn modelId="{A5EEE86C-1FDB-41B3-9CA9-FC09D3D9B204}" type="presParOf" srcId="{F32444B7-A03A-422D-9009-38E42ACD0D00}" destId="{F945F0DA-1B6E-4180-8882-10B88C2FFA7C}" srcOrd="1" destOrd="0" presId="urn:microsoft.com/office/officeart/2009/3/layout/StepUpProcess"/>
    <dgm:cxn modelId="{36E6DDC1-E44E-4A1D-A540-16325DF3E139}" type="presParOf" srcId="{F32444B7-A03A-422D-9009-38E42ACD0D00}" destId="{09629679-7C04-4FEC-8D36-DC251AE0A63C}" srcOrd="2" destOrd="0" presId="urn:microsoft.com/office/officeart/2009/3/layout/StepUpProcess"/>
    <dgm:cxn modelId="{D7C54292-11EF-4556-8F71-7AE50E70AAC6}" type="presParOf" srcId="{0F07C7E5-5DDC-47B7-B9D8-B68AF193CE8F}" destId="{A34A19E3-3B19-43A7-BDE6-538D4E49482A}" srcOrd="1" destOrd="0" presId="urn:microsoft.com/office/officeart/2009/3/layout/StepUpProcess"/>
    <dgm:cxn modelId="{2FC053F8-FAEC-48F3-B28F-0AB3924A9895}" type="presParOf" srcId="{A34A19E3-3B19-43A7-BDE6-538D4E49482A}" destId="{178CFDEF-7CE1-4DE7-BAD7-307AC333AA7F}" srcOrd="0" destOrd="0" presId="urn:microsoft.com/office/officeart/2009/3/layout/StepUpProcess"/>
    <dgm:cxn modelId="{EAFD30EC-348D-4E5A-B14A-EA5AA2A7747A}" type="presParOf" srcId="{0F07C7E5-5DDC-47B7-B9D8-B68AF193CE8F}" destId="{1362852C-B17B-4326-B35A-8E1B6F5E8BC2}" srcOrd="2" destOrd="0" presId="urn:microsoft.com/office/officeart/2009/3/layout/StepUpProcess"/>
    <dgm:cxn modelId="{AF96B8CC-881A-4AA2-B84C-86D450CB7D69}" type="presParOf" srcId="{1362852C-B17B-4326-B35A-8E1B6F5E8BC2}" destId="{96102C25-D584-448A-914F-9CCB66BA7533}" srcOrd="0" destOrd="0" presId="urn:microsoft.com/office/officeart/2009/3/layout/StepUpProcess"/>
    <dgm:cxn modelId="{AEB3F3A1-F8DB-4C4F-AAEF-9608EF251926}" type="presParOf" srcId="{1362852C-B17B-4326-B35A-8E1B6F5E8BC2}" destId="{3E422C5D-B7AA-4BFE-A07F-9AEFB1DF5B77}" srcOrd="1" destOrd="0" presId="urn:microsoft.com/office/officeart/2009/3/layout/StepUpProcess"/>
    <dgm:cxn modelId="{BE23DE59-2C5A-4E59-850D-3F8C737117C0}" type="presParOf" srcId="{1362852C-B17B-4326-B35A-8E1B6F5E8BC2}" destId="{C1060196-AD10-4F3F-886A-0F9B29704550}" srcOrd="2" destOrd="0" presId="urn:microsoft.com/office/officeart/2009/3/layout/StepUpProcess"/>
    <dgm:cxn modelId="{0BAC822F-2949-4A20-B18C-32F30FCF702F}" type="presParOf" srcId="{0F07C7E5-5DDC-47B7-B9D8-B68AF193CE8F}" destId="{8446ADBD-72E9-4C19-8E67-F62AAB9EC613}" srcOrd="3" destOrd="0" presId="urn:microsoft.com/office/officeart/2009/3/layout/StepUpProcess"/>
    <dgm:cxn modelId="{B6CD58C6-662D-4613-8EC4-5EC6523C60E2}" type="presParOf" srcId="{8446ADBD-72E9-4C19-8E67-F62AAB9EC613}" destId="{3A994C44-7E2D-43F6-8F18-8F324EB8A952}" srcOrd="0" destOrd="0" presId="urn:microsoft.com/office/officeart/2009/3/layout/StepUpProcess"/>
    <dgm:cxn modelId="{38E3045D-D62E-4820-B15F-F7F743C62F31}" type="presParOf" srcId="{0F07C7E5-5DDC-47B7-B9D8-B68AF193CE8F}" destId="{4C8D0840-68FE-441A-A877-D205A79ED6EB}" srcOrd="4" destOrd="0" presId="urn:microsoft.com/office/officeart/2009/3/layout/StepUpProcess"/>
    <dgm:cxn modelId="{C898349A-C88D-446C-8C91-EB86C593B388}" type="presParOf" srcId="{4C8D0840-68FE-441A-A877-D205A79ED6EB}" destId="{B20767E4-407F-47D7-BA07-8FF7DDA3BDAB}" srcOrd="0" destOrd="0" presId="urn:microsoft.com/office/officeart/2009/3/layout/StepUpProcess"/>
    <dgm:cxn modelId="{8BD86990-77E1-4DD5-B385-4FF906953590}" type="presParOf" srcId="{4C8D0840-68FE-441A-A877-D205A79ED6EB}" destId="{42F94A70-0523-4E0A-BA01-8BBB995AC776}" srcOrd="1" destOrd="0" presId="urn:microsoft.com/office/officeart/2009/3/layout/StepUpProcess"/>
    <dgm:cxn modelId="{D325B692-FD84-43A2-9335-8180A1B74BAE}" type="presParOf" srcId="{4C8D0840-68FE-441A-A877-D205A79ED6EB}" destId="{02320361-4238-427D-A53F-C2D9CE3F2840}" srcOrd="2" destOrd="0" presId="urn:microsoft.com/office/officeart/2009/3/layout/StepUpProcess"/>
    <dgm:cxn modelId="{9CAE5CD2-5A2A-4A97-8681-7797E73515E3}" type="presParOf" srcId="{0F07C7E5-5DDC-47B7-B9D8-B68AF193CE8F}" destId="{526DC642-F745-41C7-A508-4749BEEBABED}" srcOrd="5" destOrd="0" presId="urn:microsoft.com/office/officeart/2009/3/layout/StepUpProcess"/>
    <dgm:cxn modelId="{C7004FA1-D1D8-4B9F-B892-9EBD78A0215A}" type="presParOf" srcId="{526DC642-F745-41C7-A508-4749BEEBABED}" destId="{21FB024D-D660-45A7-A42D-14B1F3631712}" srcOrd="0" destOrd="0" presId="urn:microsoft.com/office/officeart/2009/3/layout/StepUpProcess"/>
    <dgm:cxn modelId="{22ADF423-D7D2-4FE1-800A-AC15605E594D}" type="presParOf" srcId="{0F07C7E5-5DDC-47B7-B9D8-B68AF193CE8F}" destId="{5A33082D-85A7-421E-AF86-55635BF97347}" srcOrd="6" destOrd="0" presId="urn:microsoft.com/office/officeart/2009/3/layout/StepUpProcess"/>
    <dgm:cxn modelId="{A06DBF0C-EDF8-484A-91DE-2B4E7F44D635}" type="presParOf" srcId="{5A33082D-85A7-421E-AF86-55635BF97347}" destId="{321F49BB-FCA2-4FC0-A54E-BBC91F5A27E8}" srcOrd="0" destOrd="0" presId="urn:microsoft.com/office/officeart/2009/3/layout/StepUpProcess"/>
    <dgm:cxn modelId="{9FCBCC86-162E-4970-BC02-7B2E03CE60A8}" type="presParOf" srcId="{5A33082D-85A7-421E-AF86-55635BF97347}" destId="{DCAF0FE6-EF7C-45DF-B8EC-CA36C482081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D6A856-AE88-4B2D-8141-137DDA467D0A}" type="doc">
      <dgm:prSet loTypeId="urn:microsoft.com/office/officeart/2005/8/layout/hList7#1" loCatId="process" qsTypeId="urn:microsoft.com/office/officeart/2005/8/quickstyle/simple1" qsCatId="simple" csTypeId="urn:microsoft.com/office/officeart/2005/8/colors/colorful3" csCatId="colorful" phldr="1"/>
      <dgm:spPr/>
    </dgm:pt>
    <dgm:pt modelId="{18B5A0D8-7F9D-4A9C-9B7A-1A5984327A32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Расширение списка учебных предметов, по которым образовательные результаты учеников, педагогов и школ округа анализируются в системе МСОКО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itchFamily="34" charset="0"/>
          </a:endParaRPr>
        </a:p>
      </dgm:t>
    </dgm:pt>
    <dgm:pt modelId="{E092F920-091C-4DB8-9B3B-4FD03BE947C5}" type="parTrans" cxnId="{B5832E63-BB02-4760-90F8-3C451314B89F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BB8E5F4D-5124-4C63-BD75-2C535B044BB2}" type="sibTrans" cxnId="{B5832E63-BB02-4760-90F8-3C451314B89F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B309F1B-CCBD-4779-B760-70B1817FF8A6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Использование показателей качества освоения образовательной программы для принятия управленческих решений на уровне ОО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7933F0B-C985-407E-A3D2-3D09EA6D78A1}" type="parTrans" cxnId="{332482C6-137B-4DAF-BCBF-021EAF85A74D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8171B10-C91A-45C1-8CB2-DFCFF6BCD06F}" type="sibTrans" cxnId="{332482C6-137B-4DAF-BCBF-021EAF85A74D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6613E1A-6D81-4A00-B949-67694CC1115A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МСОКО как инструмент мониторинга готовности к сдаче ГИА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8DDA465-0051-449F-B6DF-EDD5C2145017}" type="parTrans" cxnId="{624A7C22-0383-4082-898B-50E77C6CEA76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59A3C053-DAE4-4C6C-A4F5-AB126B465668}" type="sibTrans" cxnId="{624A7C22-0383-4082-898B-50E77C6CEA76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448253D-84BA-42A6-8FED-EE5ACDD3DEBF}" type="pres">
      <dgm:prSet presAssocID="{18D6A856-AE88-4B2D-8141-137DDA467D0A}" presName="Name0" presStyleCnt="0">
        <dgm:presLayoutVars>
          <dgm:dir/>
          <dgm:resizeHandles val="exact"/>
        </dgm:presLayoutVars>
      </dgm:prSet>
      <dgm:spPr/>
    </dgm:pt>
    <dgm:pt modelId="{ED07106A-3D34-4A05-B70A-7F63C61D6016}" type="pres">
      <dgm:prSet presAssocID="{18D6A856-AE88-4B2D-8141-137DDA467D0A}" presName="fgShape" presStyleLbl="fgShp" presStyleIdx="0" presStyleCnt="1"/>
      <dgm:spPr/>
    </dgm:pt>
    <dgm:pt modelId="{87DFDB87-3E7E-45E8-9D2C-CE7F8F6CCE33}" type="pres">
      <dgm:prSet presAssocID="{18D6A856-AE88-4B2D-8141-137DDA467D0A}" presName="linComp" presStyleCnt="0"/>
      <dgm:spPr/>
    </dgm:pt>
    <dgm:pt modelId="{26F67E6B-E914-4875-8F4E-244C94AFF9BF}" type="pres">
      <dgm:prSet presAssocID="{E6613E1A-6D81-4A00-B949-67694CC1115A}" presName="compNode" presStyleCnt="0"/>
      <dgm:spPr/>
    </dgm:pt>
    <dgm:pt modelId="{EA6D45C5-7617-4571-990F-45EB4C429393}" type="pres">
      <dgm:prSet presAssocID="{E6613E1A-6D81-4A00-B949-67694CC1115A}" presName="bkgdShape" presStyleLbl="node1" presStyleIdx="0" presStyleCnt="3"/>
      <dgm:spPr/>
      <dgm:t>
        <a:bodyPr/>
        <a:lstStyle/>
        <a:p>
          <a:endParaRPr lang="ru-RU"/>
        </a:p>
      </dgm:t>
    </dgm:pt>
    <dgm:pt modelId="{536E62C4-4D0D-4C53-A040-7591277CEA5B}" type="pres">
      <dgm:prSet presAssocID="{E6613E1A-6D81-4A00-B949-67694CC1115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42045-0379-433E-B7C6-71FCA752A92C}" type="pres">
      <dgm:prSet presAssocID="{E6613E1A-6D81-4A00-B949-67694CC1115A}" presName="invisiNode" presStyleLbl="node1" presStyleIdx="0" presStyleCnt="3"/>
      <dgm:spPr/>
    </dgm:pt>
    <dgm:pt modelId="{1CE83EFD-EDF9-4EDF-B989-6BD1A9ADE7C8}" type="pres">
      <dgm:prSet presAssocID="{E6613E1A-6D81-4A00-B949-67694CC1115A}" presName="imagNode" presStyleLbl="fgImgPlace1" presStyleIdx="0" presStyleCnt="3" custLinFactNeighborX="-1518" custLinFactNeighborY="448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F0955AF1-635A-41E5-9A17-1D5371B01EFF}" type="pres">
      <dgm:prSet presAssocID="{59A3C053-DAE4-4C6C-A4F5-AB126B46566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70DFC05-109B-45BE-AB40-6D906F031B07}" type="pres">
      <dgm:prSet presAssocID="{18B5A0D8-7F9D-4A9C-9B7A-1A5984327A32}" presName="compNode" presStyleCnt="0"/>
      <dgm:spPr/>
    </dgm:pt>
    <dgm:pt modelId="{7306A514-579C-4672-A10E-3B46C7C7E9C1}" type="pres">
      <dgm:prSet presAssocID="{18B5A0D8-7F9D-4A9C-9B7A-1A5984327A32}" presName="bkgdShape" presStyleLbl="node1" presStyleIdx="1" presStyleCnt="3"/>
      <dgm:spPr/>
      <dgm:t>
        <a:bodyPr/>
        <a:lstStyle/>
        <a:p>
          <a:endParaRPr lang="ru-RU"/>
        </a:p>
      </dgm:t>
    </dgm:pt>
    <dgm:pt modelId="{E4D13565-5283-497C-AF16-769028E5E469}" type="pres">
      <dgm:prSet presAssocID="{18B5A0D8-7F9D-4A9C-9B7A-1A5984327A3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AA2D4-DB39-47BF-9291-310B101500B1}" type="pres">
      <dgm:prSet presAssocID="{18B5A0D8-7F9D-4A9C-9B7A-1A5984327A32}" presName="invisiNode" presStyleLbl="node1" presStyleIdx="1" presStyleCnt="3"/>
      <dgm:spPr/>
    </dgm:pt>
    <dgm:pt modelId="{1D95EE8B-2ED0-4CBD-9989-DC55509DB7B2}" type="pres">
      <dgm:prSet presAssocID="{18B5A0D8-7F9D-4A9C-9B7A-1A5984327A32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3B850CCD-07AA-4881-9628-A8EE420C7EDB}" type="pres">
      <dgm:prSet presAssocID="{BB8E5F4D-5124-4C63-BD75-2C535B044BB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00CEDC2-5C16-4019-B397-C89044E82126}" type="pres">
      <dgm:prSet presAssocID="{CB309F1B-CCBD-4779-B760-70B1817FF8A6}" presName="compNode" presStyleCnt="0"/>
      <dgm:spPr/>
    </dgm:pt>
    <dgm:pt modelId="{F70575ED-6154-4C41-BAAB-16F1FA72DD5C}" type="pres">
      <dgm:prSet presAssocID="{CB309F1B-CCBD-4779-B760-70B1817FF8A6}" presName="bkgdShape" presStyleLbl="node1" presStyleIdx="2" presStyleCnt="3" custLinFactNeighborX="1769"/>
      <dgm:spPr/>
      <dgm:t>
        <a:bodyPr/>
        <a:lstStyle/>
        <a:p>
          <a:endParaRPr lang="ru-RU"/>
        </a:p>
      </dgm:t>
    </dgm:pt>
    <dgm:pt modelId="{5AF318FB-B364-40D1-ADD5-9661CC865075}" type="pres">
      <dgm:prSet presAssocID="{CB309F1B-CCBD-4779-B760-70B1817FF8A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38396-429B-462E-9222-2D08E60D8FCD}" type="pres">
      <dgm:prSet presAssocID="{CB309F1B-CCBD-4779-B760-70B1817FF8A6}" presName="invisiNode" presStyleLbl="node1" presStyleIdx="2" presStyleCnt="3"/>
      <dgm:spPr/>
    </dgm:pt>
    <dgm:pt modelId="{50A661A8-45A3-48F5-85A9-CB97E0C607AB}" type="pres">
      <dgm:prSet presAssocID="{CB309F1B-CCBD-4779-B760-70B1817FF8A6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</dgm:ptLst>
  <dgm:cxnLst>
    <dgm:cxn modelId="{93220FD6-0F5D-4066-8446-67CD32F31DD1}" type="presOf" srcId="{59A3C053-DAE4-4C6C-A4F5-AB126B465668}" destId="{F0955AF1-635A-41E5-9A17-1D5371B01EFF}" srcOrd="0" destOrd="0" presId="urn:microsoft.com/office/officeart/2005/8/layout/hList7#1"/>
    <dgm:cxn modelId="{332482C6-137B-4DAF-BCBF-021EAF85A74D}" srcId="{18D6A856-AE88-4B2D-8141-137DDA467D0A}" destId="{CB309F1B-CCBD-4779-B760-70B1817FF8A6}" srcOrd="2" destOrd="0" parTransId="{87933F0B-C985-407E-A3D2-3D09EA6D78A1}" sibTransId="{78171B10-C91A-45C1-8CB2-DFCFF6BCD06F}"/>
    <dgm:cxn modelId="{6DF8B1A3-C19F-4ED2-A82A-53DE4D46E7C6}" type="presOf" srcId="{CB309F1B-CCBD-4779-B760-70B1817FF8A6}" destId="{5AF318FB-B364-40D1-ADD5-9661CC865075}" srcOrd="1" destOrd="0" presId="urn:microsoft.com/office/officeart/2005/8/layout/hList7#1"/>
    <dgm:cxn modelId="{1F5E8D73-ED88-455A-8652-DB6954091E0E}" type="presOf" srcId="{E6613E1A-6D81-4A00-B949-67694CC1115A}" destId="{536E62C4-4D0D-4C53-A040-7591277CEA5B}" srcOrd="1" destOrd="0" presId="urn:microsoft.com/office/officeart/2005/8/layout/hList7#1"/>
    <dgm:cxn modelId="{0B0172AC-2060-49F4-9812-A635A549D6F9}" type="presOf" srcId="{CB309F1B-CCBD-4779-B760-70B1817FF8A6}" destId="{F70575ED-6154-4C41-BAAB-16F1FA72DD5C}" srcOrd="0" destOrd="0" presId="urn:microsoft.com/office/officeart/2005/8/layout/hList7#1"/>
    <dgm:cxn modelId="{B5832E63-BB02-4760-90F8-3C451314B89F}" srcId="{18D6A856-AE88-4B2D-8141-137DDA467D0A}" destId="{18B5A0D8-7F9D-4A9C-9B7A-1A5984327A32}" srcOrd="1" destOrd="0" parTransId="{E092F920-091C-4DB8-9B3B-4FD03BE947C5}" sibTransId="{BB8E5F4D-5124-4C63-BD75-2C535B044BB2}"/>
    <dgm:cxn modelId="{B6AC3C19-A4E9-47B8-958F-007A76BFF4F8}" type="presOf" srcId="{E6613E1A-6D81-4A00-B949-67694CC1115A}" destId="{EA6D45C5-7617-4571-990F-45EB4C429393}" srcOrd="0" destOrd="0" presId="urn:microsoft.com/office/officeart/2005/8/layout/hList7#1"/>
    <dgm:cxn modelId="{624A7C22-0383-4082-898B-50E77C6CEA76}" srcId="{18D6A856-AE88-4B2D-8141-137DDA467D0A}" destId="{E6613E1A-6D81-4A00-B949-67694CC1115A}" srcOrd="0" destOrd="0" parTransId="{98DDA465-0051-449F-B6DF-EDD5C2145017}" sibTransId="{59A3C053-DAE4-4C6C-A4F5-AB126B465668}"/>
    <dgm:cxn modelId="{5AE0CEFB-FE09-4871-8359-E33EE4D395EA}" type="presOf" srcId="{18D6A856-AE88-4B2D-8141-137DDA467D0A}" destId="{2448253D-84BA-42A6-8FED-EE5ACDD3DEBF}" srcOrd="0" destOrd="0" presId="urn:microsoft.com/office/officeart/2005/8/layout/hList7#1"/>
    <dgm:cxn modelId="{A99E40A2-D8BC-46D2-BC42-C7AFC6C1681D}" type="presOf" srcId="{18B5A0D8-7F9D-4A9C-9B7A-1A5984327A32}" destId="{E4D13565-5283-497C-AF16-769028E5E469}" srcOrd="1" destOrd="0" presId="urn:microsoft.com/office/officeart/2005/8/layout/hList7#1"/>
    <dgm:cxn modelId="{CA5FD5DE-10B7-4179-A744-824E544DD2B5}" type="presOf" srcId="{18B5A0D8-7F9D-4A9C-9B7A-1A5984327A32}" destId="{7306A514-579C-4672-A10E-3B46C7C7E9C1}" srcOrd="0" destOrd="0" presId="urn:microsoft.com/office/officeart/2005/8/layout/hList7#1"/>
    <dgm:cxn modelId="{54FC5AE3-0F55-432D-802D-514F8EBCA5B0}" type="presOf" srcId="{BB8E5F4D-5124-4C63-BD75-2C535B044BB2}" destId="{3B850CCD-07AA-4881-9628-A8EE420C7EDB}" srcOrd="0" destOrd="0" presId="urn:microsoft.com/office/officeart/2005/8/layout/hList7#1"/>
    <dgm:cxn modelId="{E7937C70-D4BA-4489-9F21-E12953425523}" type="presParOf" srcId="{2448253D-84BA-42A6-8FED-EE5ACDD3DEBF}" destId="{ED07106A-3D34-4A05-B70A-7F63C61D6016}" srcOrd="0" destOrd="0" presId="urn:microsoft.com/office/officeart/2005/8/layout/hList7#1"/>
    <dgm:cxn modelId="{75A87B74-D88D-45F1-A091-465232222DA4}" type="presParOf" srcId="{2448253D-84BA-42A6-8FED-EE5ACDD3DEBF}" destId="{87DFDB87-3E7E-45E8-9D2C-CE7F8F6CCE33}" srcOrd="1" destOrd="0" presId="urn:microsoft.com/office/officeart/2005/8/layout/hList7#1"/>
    <dgm:cxn modelId="{FA2895E3-B6A6-4DED-B7C8-5A8EDB6A7D0D}" type="presParOf" srcId="{87DFDB87-3E7E-45E8-9D2C-CE7F8F6CCE33}" destId="{26F67E6B-E914-4875-8F4E-244C94AFF9BF}" srcOrd="0" destOrd="0" presId="urn:microsoft.com/office/officeart/2005/8/layout/hList7#1"/>
    <dgm:cxn modelId="{DE13E2E5-2379-43A1-8C5A-4DCB86AEAA4B}" type="presParOf" srcId="{26F67E6B-E914-4875-8F4E-244C94AFF9BF}" destId="{EA6D45C5-7617-4571-990F-45EB4C429393}" srcOrd="0" destOrd="0" presId="urn:microsoft.com/office/officeart/2005/8/layout/hList7#1"/>
    <dgm:cxn modelId="{F0A15BD2-0E1E-44A4-BDD7-9FC634DB187C}" type="presParOf" srcId="{26F67E6B-E914-4875-8F4E-244C94AFF9BF}" destId="{536E62C4-4D0D-4C53-A040-7591277CEA5B}" srcOrd="1" destOrd="0" presId="urn:microsoft.com/office/officeart/2005/8/layout/hList7#1"/>
    <dgm:cxn modelId="{25756CDE-DBA5-4E9F-BFF7-E26CDEDB0924}" type="presParOf" srcId="{26F67E6B-E914-4875-8F4E-244C94AFF9BF}" destId="{38542045-0379-433E-B7C6-71FCA752A92C}" srcOrd="2" destOrd="0" presId="urn:microsoft.com/office/officeart/2005/8/layout/hList7#1"/>
    <dgm:cxn modelId="{0B50F05F-B4D1-4527-AEB4-D211C1951E06}" type="presParOf" srcId="{26F67E6B-E914-4875-8F4E-244C94AFF9BF}" destId="{1CE83EFD-EDF9-4EDF-B989-6BD1A9ADE7C8}" srcOrd="3" destOrd="0" presId="urn:microsoft.com/office/officeart/2005/8/layout/hList7#1"/>
    <dgm:cxn modelId="{0CA99FE1-DEDB-4102-9495-ADDDB61C2D28}" type="presParOf" srcId="{87DFDB87-3E7E-45E8-9D2C-CE7F8F6CCE33}" destId="{F0955AF1-635A-41E5-9A17-1D5371B01EFF}" srcOrd="1" destOrd="0" presId="urn:microsoft.com/office/officeart/2005/8/layout/hList7#1"/>
    <dgm:cxn modelId="{55301F8A-E716-48DB-B3F9-8F2987380A00}" type="presParOf" srcId="{87DFDB87-3E7E-45E8-9D2C-CE7F8F6CCE33}" destId="{870DFC05-109B-45BE-AB40-6D906F031B07}" srcOrd="2" destOrd="0" presId="urn:microsoft.com/office/officeart/2005/8/layout/hList7#1"/>
    <dgm:cxn modelId="{940721D8-D45D-4D9D-A09C-B5FAC61D8BF2}" type="presParOf" srcId="{870DFC05-109B-45BE-AB40-6D906F031B07}" destId="{7306A514-579C-4672-A10E-3B46C7C7E9C1}" srcOrd="0" destOrd="0" presId="urn:microsoft.com/office/officeart/2005/8/layout/hList7#1"/>
    <dgm:cxn modelId="{12E3C5F1-DFCF-4CD6-BD9D-FE73D4CFC7D4}" type="presParOf" srcId="{870DFC05-109B-45BE-AB40-6D906F031B07}" destId="{E4D13565-5283-497C-AF16-769028E5E469}" srcOrd="1" destOrd="0" presId="urn:microsoft.com/office/officeart/2005/8/layout/hList7#1"/>
    <dgm:cxn modelId="{33432AEE-400D-4D06-9531-794CD7262319}" type="presParOf" srcId="{870DFC05-109B-45BE-AB40-6D906F031B07}" destId="{956AA2D4-DB39-47BF-9291-310B101500B1}" srcOrd="2" destOrd="0" presId="urn:microsoft.com/office/officeart/2005/8/layout/hList7#1"/>
    <dgm:cxn modelId="{5E9D8D81-ACB4-47E2-8C75-9DC8FAB32599}" type="presParOf" srcId="{870DFC05-109B-45BE-AB40-6D906F031B07}" destId="{1D95EE8B-2ED0-4CBD-9989-DC55509DB7B2}" srcOrd="3" destOrd="0" presId="urn:microsoft.com/office/officeart/2005/8/layout/hList7#1"/>
    <dgm:cxn modelId="{8CD952E7-7C29-43E7-B9E5-720BE24FF122}" type="presParOf" srcId="{87DFDB87-3E7E-45E8-9D2C-CE7F8F6CCE33}" destId="{3B850CCD-07AA-4881-9628-A8EE420C7EDB}" srcOrd="3" destOrd="0" presId="urn:microsoft.com/office/officeart/2005/8/layout/hList7#1"/>
    <dgm:cxn modelId="{0E56BF02-35CE-4374-896F-5A6644288943}" type="presParOf" srcId="{87DFDB87-3E7E-45E8-9D2C-CE7F8F6CCE33}" destId="{900CEDC2-5C16-4019-B397-C89044E82126}" srcOrd="4" destOrd="0" presId="urn:microsoft.com/office/officeart/2005/8/layout/hList7#1"/>
    <dgm:cxn modelId="{A11F7A99-E0DA-4351-8F4F-05C0E93CD890}" type="presParOf" srcId="{900CEDC2-5C16-4019-B397-C89044E82126}" destId="{F70575ED-6154-4C41-BAAB-16F1FA72DD5C}" srcOrd="0" destOrd="0" presId="urn:microsoft.com/office/officeart/2005/8/layout/hList7#1"/>
    <dgm:cxn modelId="{3772AE36-0FBF-490B-A4FE-47CDB66D7F67}" type="presParOf" srcId="{900CEDC2-5C16-4019-B397-C89044E82126}" destId="{5AF318FB-B364-40D1-ADD5-9661CC865075}" srcOrd="1" destOrd="0" presId="urn:microsoft.com/office/officeart/2005/8/layout/hList7#1"/>
    <dgm:cxn modelId="{DB592A71-41F6-4221-80ED-62DB9C20F2FF}" type="presParOf" srcId="{900CEDC2-5C16-4019-B397-C89044E82126}" destId="{69138396-429B-462E-9222-2D08E60D8FCD}" srcOrd="2" destOrd="0" presId="urn:microsoft.com/office/officeart/2005/8/layout/hList7#1"/>
    <dgm:cxn modelId="{33EB6B76-012A-4EC0-9B81-060EB1A7254F}" type="presParOf" srcId="{900CEDC2-5C16-4019-B397-C89044E82126}" destId="{50A661A8-45A3-48F5-85A9-CB97E0C607AB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98B369-E555-4C88-ADEA-6A94A28F77D1}">
      <dsp:nvSpPr>
        <dsp:cNvPr id="0" name=""/>
        <dsp:cNvSpPr/>
      </dsp:nvSpPr>
      <dsp:spPr>
        <a:xfrm rot="5400000">
          <a:off x="417387" y="2175780"/>
          <a:ext cx="1252417" cy="208399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45F0DA-1B6E-4180-8882-10B88C2FFA7C}">
      <dsp:nvSpPr>
        <dsp:cNvPr id="0" name=""/>
        <dsp:cNvSpPr/>
      </dsp:nvSpPr>
      <dsp:spPr>
        <a:xfrm>
          <a:off x="208327" y="2798445"/>
          <a:ext cx="1881441" cy="164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Апробированы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организацион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ные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 диагностические, оценочные процедуры 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8327" y="2798445"/>
        <a:ext cx="1881441" cy="1649193"/>
      </dsp:txXfrm>
    </dsp:sp>
    <dsp:sp modelId="{09629679-7C04-4FEC-8D36-DC251AE0A63C}">
      <dsp:nvSpPr>
        <dsp:cNvPr id="0" name=""/>
        <dsp:cNvSpPr/>
      </dsp:nvSpPr>
      <dsp:spPr>
        <a:xfrm>
          <a:off x="1734780" y="2022354"/>
          <a:ext cx="354988" cy="35498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102C25-D584-448A-914F-9CCB66BA7533}">
      <dsp:nvSpPr>
        <dsp:cNvPr id="0" name=""/>
        <dsp:cNvSpPr/>
      </dsp:nvSpPr>
      <dsp:spPr>
        <a:xfrm rot="5400000">
          <a:off x="2720639" y="1605838"/>
          <a:ext cx="1252417" cy="208399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422C5D-B7AA-4BFE-A07F-9AEFB1DF5B77}">
      <dsp:nvSpPr>
        <dsp:cNvPr id="0" name=""/>
        <dsp:cNvSpPr/>
      </dsp:nvSpPr>
      <dsp:spPr>
        <a:xfrm>
          <a:off x="2511579" y="2228503"/>
          <a:ext cx="1881441" cy="164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Получена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автоматизированная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оценка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качества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образовательных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результатов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по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ФИЗИКЕ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11579" y="2228503"/>
        <a:ext cx="1881441" cy="1649193"/>
      </dsp:txXfrm>
    </dsp:sp>
    <dsp:sp modelId="{C1060196-AD10-4F3F-886A-0F9B29704550}">
      <dsp:nvSpPr>
        <dsp:cNvPr id="0" name=""/>
        <dsp:cNvSpPr/>
      </dsp:nvSpPr>
      <dsp:spPr>
        <a:xfrm>
          <a:off x="4038032" y="1452412"/>
          <a:ext cx="354988" cy="35498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0767E4-407F-47D7-BA07-8FF7DDA3BDAB}">
      <dsp:nvSpPr>
        <dsp:cNvPr id="0" name=""/>
        <dsp:cNvSpPr/>
      </dsp:nvSpPr>
      <dsp:spPr>
        <a:xfrm rot="5400000">
          <a:off x="5023891" y="1035896"/>
          <a:ext cx="1252417" cy="208399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F94A70-0523-4E0A-BA01-8BBB995AC776}">
      <dsp:nvSpPr>
        <dsp:cNvPr id="0" name=""/>
        <dsp:cNvSpPr/>
      </dsp:nvSpPr>
      <dsp:spPr>
        <a:xfrm>
          <a:off x="4814831" y="1658561"/>
          <a:ext cx="1881441" cy="164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Выявлены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проблемные ситуации, влияющие на достоверность получаемых результатов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14831" y="1658561"/>
        <a:ext cx="1881441" cy="1649193"/>
      </dsp:txXfrm>
    </dsp:sp>
    <dsp:sp modelId="{02320361-4238-427D-A53F-C2D9CE3F2840}">
      <dsp:nvSpPr>
        <dsp:cNvPr id="0" name=""/>
        <dsp:cNvSpPr/>
      </dsp:nvSpPr>
      <dsp:spPr>
        <a:xfrm>
          <a:off x="6341284" y="882470"/>
          <a:ext cx="354988" cy="35498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hueOff val="9375220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1F49BB-FCA2-4FC0-A54E-BBC91F5A27E8}">
      <dsp:nvSpPr>
        <dsp:cNvPr id="0" name=""/>
        <dsp:cNvSpPr/>
      </dsp:nvSpPr>
      <dsp:spPr>
        <a:xfrm rot="5400000">
          <a:off x="7327143" y="465954"/>
          <a:ext cx="1252417" cy="208399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F0FE6-EF7C-45DF-B8EC-CA36C4820810}">
      <dsp:nvSpPr>
        <dsp:cNvPr id="0" name=""/>
        <dsp:cNvSpPr/>
      </dsp:nvSpPr>
      <dsp:spPr>
        <a:xfrm>
          <a:off x="7118083" y="1088619"/>
          <a:ext cx="1881441" cy="164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Интерпретация </a:t>
          </a:r>
          <a:r>
            <a:rPr lang="ru-RU" sz="1600" b="0" kern="1200" dirty="0" smtClean="0">
              <a:latin typeface="Arial" pitchFamily="34" charset="0"/>
              <a:cs typeface="Arial" pitchFamily="34" charset="0"/>
            </a:rPr>
            <a:t>основных показателей для разных групп пользователей</a:t>
          </a:r>
          <a:endParaRPr lang="ru-RU" sz="1600" b="0" kern="1200" dirty="0"/>
        </a:p>
      </dsp:txBody>
      <dsp:txXfrm>
        <a:off x="7118083" y="1088619"/>
        <a:ext cx="1881441" cy="16491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C33A88-6430-4763-BD0F-1B072D5D44DE}">
      <dsp:nvSpPr>
        <dsp:cNvPr id="0" name=""/>
        <dsp:cNvSpPr/>
      </dsp:nvSpPr>
      <dsp:spPr>
        <a:xfrm>
          <a:off x="0" y="280530"/>
          <a:ext cx="8964488" cy="130559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7263" numCol="1" spcCol="1270" anchor="ctr" anchorCtr="0">
          <a:noAutofit/>
        </a:bodyPr>
        <a:lstStyle/>
        <a:p>
          <a:pPr marL="171450" lvl="0" indent="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Уровень учителя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0" y="280530"/>
        <a:ext cx="8964488" cy="1305591"/>
      </dsp:txXfrm>
    </dsp:sp>
    <dsp:sp modelId="{19F6DD5E-6823-4655-9EF9-5D6A29A8A93B}">
      <dsp:nvSpPr>
        <dsp:cNvPr id="0" name=""/>
        <dsp:cNvSpPr/>
      </dsp:nvSpPr>
      <dsp:spPr>
        <a:xfrm>
          <a:off x="0" y="1209098"/>
          <a:ext cx="8284083" cy="41194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- Ведение КТП;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531813" marR="0" lvl="0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наличие в КТП текущего контроля успеваемости по предмету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2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- Ведение ЭЖ;</a:t>
          </a:r>
        </a:p>
        <a:p>
          <a:pPr marL="0" marR="0" lvl="0" indent="0" algn="l" defTabSz="914400" eaLnBrk="1" fontAlgn="auto" latinLnBrk="0" hangingPunct="1">
            <a:lnSpc>
              <a:spcPct val="12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Инструмент - текущая КР (с </a:t>
          </a: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учетом кодификатора ФИПИ)</a:t>
          </a:r>
          <a:endParaRPr lang="ru-RU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531813" marR="0" lvl="0" indent="0" algn="l" defTabSz="914400" eaLnBrk="1" fontAlgn="auto" latinLnBrk="0" hangingPunct="1">
            <a:lnSpc>
              <a:spcPct val="12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формирование плана контрольной работы в ЭЖ;</a:t>
          </a:r>
        </a:p>
        <a:p>
          <a:pPr marL="531813" marR="0" lvl="0" indent="0" algn="l" defTabSz="914400" eaLnBrk="1" fontAlgn="auto" latinLnBrk="0" hangingPunct="1">
            <a:lnSpc>
              <a:spcPct val="12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занесение результатов в протокол;</a:t>
          </a:r>
        </a:p>
        <a:p>
          <a:pPr marL="0" marR="0" lvl="0" indent="0" algn="l" defTabSz="914400" eaLnBrk="1" fontAlgn="auto" latinLnBrk="0" hangingPunct="1">
            <a:lnSpc>
              <a:spcPct val="12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- формирование отчетов из системы МСОКО;</a:t>
          </a:r>
        </a:p>
        <a:p>
          <a:pPr marL="625475" marR="0" lvl="0" indent="0" algn="l" defTabSz="914400" eaLnBrk="1" fontAlgn="auto" latinLnBrk="0" hangingPunct="1">
            <a:lnSpc>
              <a:spcPct val="12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анализ показателей качества образовательных результатов учащихся и  освоение элементов содержания образовательной программы по предмету;</a:t>
          </a:r>
        </a:p>
        <a:p>
          <a:pPr marL="0" marR="0" lvl="0" indent="0" algn="l" defTabSz="914400" eaLnBrk="1" fontAlgn="auto" latinLnBrk="0" hangingPunct="1">
            <a:lnSpc>
              <a:spcPct val="12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- выполнение рекомендаций, представленных в отчете «Протокол контрольной работы»</a:t>
          </a:r>
        </a:p>
      </dsp:txBody>
      <dsp:txXfrm>
        <a:off x="0" y="1209098"/>
        <a:ext cx="8284083" cy="41194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9167FC-FC19-4C95-A29B-225394B8794F}">
      <dsp:nvSpPr>
        <dsp:cNvPr id="0" name=""/>
        <dsp:cNvSpPr/>
      </dsp:nvSpPr>
      <dsp:spPr>
        <a:xfrm>
          <a:off x="0" y="287015"/>
          <a:ext cx="8964488" cy="130559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7263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Уровень ОО 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0" y="287015"/>
        <a:ext cx="8964488" cy="1305591"/>
      </dsp:txXfrm>
    </dsp:sp>
    <dsp:sp modelId="{5A3839A2-6CD9-442B-803B-DCE25F559A04}">
      <dsp:nvSpPr>
        <dsp:cNvPr id="0" name=""/>
        <dsp:cNvSpPr/>
      </dsp:nvSpPr>
      <dsp:spPr>
        <a:xfrm>
          <a:off x="0" y="1243303"/>
          <a:ext cx="8284083" cy="46613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171450" lvl="0" indent="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</a:pPr>
          <a:r>
            <a:rPr lang="ru-RU" sz="2000" b="0" kern="1200" dirty="0" smtClean="0">
              <a:effectLst/>
              <a:latin typeface="Arial" pitchFamily="34" charset="0"/>
              <a:cs typeface="Arial" pitchFamily="34" charset="0"/>
            </a:rPr>
            <a:t>анализ КТП учителей физики;</a:t>
          </a:r>
          <a:endParaRPr lang="ru-RU" sz="2000" b="0" kern="1200" dirty="0">
            <a:effectLst/>
            <a:latin typeface="Arial" pitchFamily="34" charset="0"/>
            <a:cs typeface="Arial" pitchFamily="34" charset="0"/>
          </a:endParaRPr>
        </a:p>
        <a:p>
          <a:pPr marL="171450" lvl="0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2000" b="0" kern="1200" dirty="0" smtClean="0">
              <a:effectLst/>
              <a:latin typeface="Arial" pitchFamily="34" charset="0"/>
              <a:cs typeface="Arial" pitchFamily="34" charset="0"/>
            </a:rPr>
            <a:t>контроль за ведением ЭЖ </a:t>
          </a:r>
          <a:r>
            <a:rPr lang="ru-RU" sz="1400" i="1" kern="1200" dirty="0" smtClean="0"/>
            <a:t>(распоряжение ПУМОНСО от 28.04.2016 № 155-р «Об упорядочении работы ГБОУ Поволжского округа в АСУ РСО»)</a:t>
          </a:r>
          <a:r>
            <a:rPr lang="ru-RU" sz="1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;</a:t>
          </a:r>
        </a:p>
        <a:p>
          <a:pPr marL="171450" lvl="0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2000" b="0" kern="1200" dirty="0" smtClean="0">
              <a:effectLst/>
              <a:latin typeface="Arial" pitchFamily="34" charset="0"/>
              <a:cs typeface="Arial" pitchFamily="34" charset="0"/>
            </a:rPr>
            <a:t>график административных контрольных работ по физике;</a:t>
          </a:r>
        </a:p>
        <a:p>
          <a:pPr marL="171450" lvl="0" indent="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Инструмент – административная КР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530225" lvl="0" indent="0" algn="l" defTabSz="8001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соответствие содержания КР стандарту образования; </a:t>
          </a:r>
          <a:endParaRPr lang="ru-RU" sz="1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530225" lvl="0" indent="0" algn="l" defTabSz="7112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наблюдатели;</a:t>
          </a:r>
          <a:endParaRPr lang="ru-RU" sz="1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530225" lvl="0" indent="0" algn="l" defTabSz="7112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независимая проверка;</a:t>
          </a:r>
          <a:endParaRPr lang="ru-RU" sz="1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530225" lvl="0" indent="0" algn="l" defTabSz="7112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оформление протокола проведения КР</a:t>
          </a:r>
          <a:endParaRPr lang="ru-RU" sz="1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173038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173038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effectLst/>
              <a:latin typeface="Arial" pitchFamily="34" charset="0"/>
              <a:cs typeface="Arial" pitchFamily="34" charset="0"/>
            </a:rPr>
            <a:t>мониторинг показателей качества образовательных результатов по физике </a:t>
          </a:r>
          <a:r>
            <a:rPr lang="ru-RU" sz="1200" b="0" kern="1200" dirty="0" smtClean="0">
              <a:effectLst/>
              <a:latin typeface="Arial" pitchFamily="34" charset="0"/>
              <a:cs typeface="Arial" pitchFamily="34" charset="0"/>
            </a:rPr>
            <a:t>(по результатам текущих КР)</a:t>
          </a:r>
          <a:r>
            <a:rPr lang="ru-RU" sz="1600" b="0" kern="1200" dirty="0" smtClean="0">
              <a:effectLst/>
              <a:latin typeface="Arial" pitchFamily="34" charset="0"/>
              <a:cs typeface="Arial" pitchFamily="34" charset="0"/>
            </a:rPr>
            <a:t>;</a:t>
          </a:r>
          <a:endParaRPr lang="ru-RU" sz="600" b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1730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effectLst/>
              <a:latin typeface="Arial" pitchFamily="34" charset="0"/>
              <a:cs typeface="Arial" pitchFamily="34" charset="0"/>
            </a:rPr>
            <a:t>контроль за объективностью выставления отметок </a:t>
          </a:r>
          <a:r>
            <a:rPr lang="ru-RU" sz="1200" b="0" kern="1200" dirty="0" smtClean="0">
              <a:effectLst/>
              <a:latin typeface="Arial" pitchFamily="34" charset="0"/>
              <a:cs typeface="Arial" pitchFamily="34" charset="0"/>
            </a:rPr>
            <a:t>в классах, где разница между результатами контрольных работ и оценочными показателями является критической (&gt;10%)</a:t>
          </a:r>
          <a:r>
            <a:rPr lang="ru-RU" sz="1600" b="0" kern="1200" dirty="0" smtClean="0">
              <a:effectLst/>
              <a:latin typeface="Arial" pitchFamily="34" charset="0"/>
              <a:cs typeface="Arial" pitchFamily="34" charset="0"/>
            </a:rPr>
            <a:t>;</a:t>
          </a:r>
        </a:p>
        <a:p>
          <a:pPr marL="1730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effectLst/>
              <a:latin typeface="Arial" pitchFamily="34" charset="0"/>
              <a:cs typeface="Arial" pitchFamily="34" charset="0"/>
            </a:rPr>
            <a:t>отчет о результативности образовательного процесса по физике</a:t>
          </a:r>
          <a:endParaRPr lang="ru-RU" sz="2000" b="0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0" y="1243303"/>
        <a:ext cx="8284083" cy="466134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9167FC-FC19-4C95-A29B-225394B8794F}">
      <dsp:nvSpPr>
        <dsp:cNvPr id="0" name=""/>
        <dsp:cNvSpPr/>
      </dsp:nvSpPr>
      <dsp:spPr>
        <a:xfrm>
          <a:off x="0" y="193958"/>
          <a:ext cx="8964488" cy="130559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7263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Уровень муниципалитета 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0" y="193958"/>
        <a:ext cx="8964488" cy="1305591"/>
      </dsp:txXfrm>
    </dsp:sp>
    <dsp:sp modelId="{5A3839A2-6CD9-442B-803B-DCE25F559A04}">
      <dsp:nvSpPr>
        <dsp:cNvPr id="0" name=""/>
        <dsp:cNvSpPr/>
      </dsp:nvSpPr>
      <dsp:spPr>
        <a:xfrm>
          <a:off x="0" y="1176354"/>
          <a:ext cx="8284083" cy="43682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171450" lvl="0" indent="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</a:pPr>
          <a:r>
            <a:rPr lang="ru-RU" sz="2000" b="0" kern="1200" dirty="0" smtClean="0">
              <a:effectLst/>
              <a:latin typeface="Arial" pitchFamily="34" charset="0"/>
              <a:cs typeface="Arial" pitchFamily="34" charset="0"/>
            </a:rPr>
            <a:t>- Внедрение организационно-распорядительных мер на уровне муниципалитета и ОО;</a:t>
          </a:r>
          <a:endParaRPr lang="ru-RU" sz="2000" b="0" kern="1200" dirty="0">
            <a:effectLst/>
            <a:latin typeface="Arial" pitchFamily="34" charset="0"/>
            <a:cs typeface="Arial" pitchFamily="34" charset="0"/>
          </a:endParaRPr>
        </a:p>
        <a:p>
          <a:pPr marL="171450" lvl="0" indent="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</a:pPr>
          <a:r>
            <a:rPr lang="ru-RU" sz="2000" b="0" kern="1200" dirty="0" smtClean="0">
              <a:effectLst/>
              <a:latin typeface="Arial" pitchFamily="34" charset="0"/>
              <a:cs typeface="Arial" pitchFamily="34" charset="0"/>
            </a:rPr>
            <a:t>- Обеспечение активной методической помощи пользователям;</a:t>
          </a:r>
          <a:endParaRPr lang="ru-RU" sz="2000" b="0" kern="1200" dirty="0">
            <a:effectLst/>
            <a:latin typeface="Arial" pitchFamily="34" charset="0"/>
            <a:cs typeface="Arial" pitchFamily="34" charset="0"/>
          </a:endParaRPr>
        </a:p>
        <a:p>
          <a:pPr marL="171450" lvl="0" indent="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</a:pPr>
          <a:r>
            <a:rPr lang="ru-RU" sz="2000" b="0" kern="1200" dirty="0" smtClean="0">
              <a:effectLst/>
              <a:latin typeface="Arial" pitchFamily="34" charset="0"/>
              <a:cs typeface="Arial" pitchFamily="34" charset="0"/>
            </a:rPr>
            <a:t>- Организация оперативного мониторинга ведения электронного журнала в соответствии с требованиями МСОКО;</a:t>
          </a:r>
        </a:p>
        <a:p>
          <a:pPr marL="171450" lvl="0" indent="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</a:pPr>
          <a:r>
            <a:rPr lang="ru-RU" sz="2000" b="0" kern="1200" dirty="0" smtClean="0">
              <a:effectLst/>
              <a:latin typeface="Arial" pitchFamily="34" charset="0"/>
              <a:cs typeface="Arial" pitchFamily="34" charset="0"/>
            </a:rPr>
            <a:t>- Анализ показателей качества освоения образовательной программы по физике на уровне муниципалитета. </a:t>
          </a:r>
          <a:endParaRPr lang="ru-RU" sz="2000" b="0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0" y="1176354"/>
        <a:ext cx="8284083" cy="436826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D6E51E-B298-44D2-9314-6768AA926951}">
      <dsp:nvSpPr>
        <dsp:cNvPr id="0" name=""/>
        <dsp:cNvSpPr/>
      </dsp:nvSpPr>
      <dsp:spPr>
        <a:xfrm>
          <a:off x="0" y="303864"/>
          <a:ext cx="8784976" cy="72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12" tIns="416560" rIns="68181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МСОКО </a:t>
          </a: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		</a:t>
          </a:r>
          <a:r>
            <a:rPr lang="en-US" sz="15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https://old.mgpu.ru/news/13837</a:t>
          </a:r>
          <a:endParaRPr lang="ru-RU" sz="1500" b="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03864"/>
        <a:ext cx="8784976" cy="724500"/>
      </dsp:txXfrm>
    </dsp:sp>
    <dsp:sp modelId="{CA1946C9-46BE-49AA-915E-E5F03C0BCC42}">
      <dsp:nvSpPr>
        <dsp:cNvPr id="0" name=""/>
        <dsp:cNvSpPr/>
      </dsp:nvSpPr>
      <dsp:spPr>
        <a:xfrm>
          <a:off x="439248" y="8664"/>
          <a:ext cx="614948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ИДО ГБОУ МГПУ, г. Москва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ПК для руководителей, 36 (72) часов</a:t>
          </a:r>
          <a:endParaRPr lang="ru-RU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9248" y="8664"/>
        <a:ext cx="6149483" cy="590400"/>
      </dsp:txXfrm>
    </dsp:sp>
    <dsp:sp modelId="{6C780F65-95D1-4DA1-BB5E-337FCB889A56}">
      <dsp:nvSpPr>
        <dsp:cNvPr id="0" name=""/>
        <dsp:cNvSpPr/>
      </dsp:nvSpPr>
      <dsp:spPr>
        <a:xfrm>
          <a:off x="0" y="1431564"/>
          <a:ext cx="8784976" cy="157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12" tIns="416560" rIns="68181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kern="1200" dirty="0" smtClean="0">
              <a:latin typeface="Arial" pitchFamily="34" charset="0"/>
              <a:cs typeface="Arial" pitchFamily="34" charset="0"/>
            </a:rPr>
            <a:t>Ведение электронного журнала в соответствии с методологией МСОКО</a:t>
          </a:r>
          <a:endParaRPr lang="ru-RU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kern="1200" dirty="0" smtClean="0">
              <a:latin typeface="Arial" pitchFamily="34" charset="0"/>
              <a:cs typeface="Arial" pitchFamily="34" charset="0"/>
            </a:rPr>
            <a:t>Автоматизированная оценка предметных образовательных результатов в системе МСОКО</a:t>
          </a:r>
          <a:endParaRPr lang="ru-RU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Технология работы учителя-предметника с протоколом контрольной работы в МСОКО</a:t>
          </a:r>
          <a:endParaRPr lang="ru-RU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31564"/>
        <a:ext cx="8784976" cy="1575000"/>
      </dsp:txXfrm>
    </dsp:sp>
    <dsp:sp modelId="{E1B5F36A-BB47-4EC7-9003-57AF38F41796}">
      <dsp:nvSpPr>
        <dsp:cNvPr id="0" name=""/>
        <dsp:cNvSpPr/>
      </dsp:nvSpPr>
      <dsp:spPr>
        <a:xfrm>
          <a:off x="439248" y="1136364"/>
          <a:ext cx="6149483" cy="59040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ГБОУ ДПО «Ресурсный центр» - уровень учителя</a:t>
          </a:r>
          <a:endParaRPr lang="ru-RU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9248" y="1136364"/>
        <a:ext cx="6149483" cy="590400"/>
      </dsp:txXfrm>
    </dsp:sp>
    <dsp:sp modelId="{C4F577D0-FFC5-4B7D-A1A9-04CF932C24CD}">
      <dsp:nvSpPr>
        <dsp:cNvPr id="0" name=""/>
        <dsp:cNvSpPr/>
      </dsp:nvSpPr>
      <dsp:spPr>
        <a:xfrm>
          <a:off x="0" y="3409764"/>
          <a:ext cx="8784976" cy="182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12" tIns="416560" rIns="68181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kern="1200" dirty="0" smtClean="0">
              <a:latin typeface="Arial" pitchFamily="34" charset="0"/>
              <a:cs typeface="Arial" pitchFamily="34" charset="0"/>
            </a:rPr>
            <a:t>Электронный журнал как основа получения достоверных образовательных результатов в МСОКО</a:t>
          </a:r>
          <a:endParaRPr lang="ru-RU" sz="1500" b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kern="1200" dirty="0" smtClean="0">
              <a:latin typeface="Arial" pitchFamily="34" charset="0"/>
              <a:cs typeface="Arial" pitchFamily="34" charset="0"/>
            </a:rPr>
            <a:t>Интерпретация показателей качества образовательных результатов контрольных работ в МСОКО</a:t>
          </a:r>
          <a:endParaRPr lang="ru-RU" sz="1500" b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Технология анализа образовательных результатов в отчетах МСОКО</a:t>
          </a:r>
          <a:endParaRPr lang="ru-RU" sz="1500" b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Круглый стол «Итоги работы сетевой </a:t>
          </a:r>
          <a:r>
            <a:rPr lang="ru-RU" sz="15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апробационной</a:t>
          </a:r>
          <a:r>
            <a:rPr lang="ru-RU" sz="15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площадки»</a:t>
          </a:r>
          <a:endParaRPr lang="ru-RU" sz="1500" b="0" kern="1200" dirty="0">
            <a:latin typeface="Arial" pitchFamily="34" charset="0"/>
            <a:cs typeface="Arial" pitchFamily="34" charset="0"/>
          </a:endParaRPr>
        </a:p>
      </dsp:txBody>
      <dsp:txXfrm>
        <a:off x="0" y="3409764"/>
        <a:ext cx="8784976" cy="1827000"/>
      </dsp:txXfrm>
    </dsp:sp>
    <dsp:sp modelId="{C37B1B7B-7378-4C4F-90A1-C137F5121552}">
      <dsp:nvSpPr>
        <dsp:cNvPr id="0" name=""/>
        <dsp:cNvSpPr/>
      </dsp:nvSpPr>
      <dsp:spPr>
        <a:xfrm>
          <a:off x="439248" y="3114564"/>
          <a:ext cx="6149483" cy="5904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ГБОУ ДПО «Ресурсный центр» - </a:t>
          </a:r>
          <a:r>
            <a:rPr lang="ru-RU" sz="15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уровень администрации ОО</a:t>
          </a:r>
          <a:endParaRPr lang="ru-RU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9248" y="3114564"/>
        <a:ext cx="6149483" cy="5904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98B369-E555-4C88-ADEA-6A94A28F77D1}">
      <dsp:nvSpPr>
        <dsp:cNvPr id="0" name=""/>
        <dsp:cNvSpPr/>
      </dsp:nvSpPr>
      <dsp:spPr>
        <a:xfrm rot="5400000">
          <a:off x="409469" y="2184698"/>
          <a:ext cx="1229572" cy="204598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45F0DA-1B6E-4180-8882-10B88C2FFA7C}">
      <dsp:nvSpPr>
        <dsp:cNvPr id="0" name=""/>
        <dsp:cNvSpPr/>
      </dsp:nvSpPr>
      <dsp:spPr>
        <a:xfrm>
          <a:off x="204223" y="2796005"/>
          <a:ext cx="1847123" cy="1619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Разработаны 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КИМ для оценки КО по физике с инструктивно-методическими материалами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223" y="2796005"/>
        <a:ext cx="1847123" cy="1619112"/>
      </dsp:txXfrm>
    </dsp:sp>
    <dsp:sp modelId="{09629679-7C04-4FEC-8D36-DC251AE0A63C}">
      <dsp:nvSpPr>
        <dsp:cNvPr id="0" name=""/>
        <dsp:cNvSpPr/>
      </dsp:nvSpPr>
      <dsp:spPr>
        <a:xfrm>
          <a:off x="1702832" y="2034070"/>
          <a:ext cx="348513" cy="34851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102C25-D584-448A-914F-9CCB66BA7533}">
      <dsp:nvSpPr>
        <dsp:cNvPr id="0" name=""/>
        <dsp:cNvSpPr/>
      </dsp:nvSpPr>
      <dsp:spPr>
        <a:xfrm rot="5400000">
          <a:off x="2670709" y="1625152"/>
          <a:ext cx="1229572" cy="204598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422C5D-B7AA-4BFE-A07F-9AEFB1DF5B77}">
      <dsp:nvSpPr>
        <dsp:cNvPr id="0" name=""/>
        <dsp:cNvSpPr/>
      </dsp:nvSpPr>
      <dsp:spPr>
        <a:xfrm>
          <a:off x="2465463" y="2236459"/>
          <a:ext cx="1847123" cy="1619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Опробована технология 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проведения процедур ОКО на муниципальном и школьном уровнях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5463" y="2236459"/>
        <a:ext cx="1847123" cy="1619112"/>
      </dsp:txXfrm>
    </dsp:sp>
    <dsp:sp modelId="{C1060196-AD10-4F3F-886A-0F9B29704550}">
      <dsp:nvSpPr>
        <dsp:cNvPr id="0" name=""/>
        <dsp:cNvSpPr/>
      </dsp:nvSpPr>
      <dsp:spPr>
        <a:xfrm>
          <a:off x="3964072" y="1474524"/>
          <a:ext cx="348513" cy="34851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0767E4-407F-47D7-BA07-8FF7DDA3BDAB}">
      <dsp:nvSpPr>
        <dsp:cNvPr id="0" name=""/>
        <dsp:cNvSpPr/>
      </dsp:nvSpPr>
      <dsp:spPr>
        <a:xfrm rot="5400000">
          <a:off x="4931949" y="1065605"/>
          <a:ext cx="1229572" cy="204598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F94A70-0523-4E0A-BA01-8BBB995AC776}">
      <dsp:nvSpPr>
        <dsp:cNvPr id="0" name=""/>
        <dsp:cNvSpPr/>
      </dsp:nvSpPr>
      <dsp:spPr>
        <a:xfrm>
          <a:off x="4726703" y="1676913"/>
          <a:ext cx="1847123" cy="1619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Проведен анализ 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результативности преподавания физики на уровне  школы и муниципалитета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26703" y="1676913"/>
        <a:ext cx="1847123" cy="1619112"/>
      </dsp:txXfrm>
    </dsp:sp>
    <dsp:sp modelId="{02320361-4238-427D-A53F-C2D9CE3F2840}">
      <dsp:nvSpPr>
        <dsp:cNvPr id="0" name=""/>
        <dsp:cNvSpPr/>
      </dsp:nvSpPr>
      <dsp:spPr>
        <a:xfrm>
          <a:off x="6225312" y="914978"/>
          <a:ext cx="348513" cy="34851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hueOff val="9375220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1F49BB-FCA2-4FC0-A54E-BBC91F5A27E8}">
      <dsp:nvSpPr>
        <dsp:cNvPr id="0" name=""/>
        <dsp:cNvSpPr/>
      </dsp:nvSpPr>
      <dsp:spPr>
        <a:xfrm rot="5400000">
          <a:off x="7262374" y="436874"/>
          <a:ext cx="1229572" cy="218435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F0FE6-EF7C-45DF-B8EC-CA36C4820810}">
      <dsp:nvSpPr>
        <dsp:cNvPr id="0" name=""/>
        <dsp:cNvSpPr/>
      </dsp:nvSpPr>
      <dsp:spPr>
        <a:xfrm>
          <a:off x="6961521" y="1117367"/>
          <a:ext cx="2038337" cy="1619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подготовлены рекомендации 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 интерпретации и использованию результатов ОКО на муниципальном и школьном уровнях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61521" y="1117367"/>
        <a:ext cx="2038337" cy="161911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6D45C5-7617-4571-990F-45EB4C429393}">
      <dsp:nvSpPr>
        <dsp:cNvPr id="0" name=""/>
        <dsp:cNvSpPr/>
      </dsp:nvSpPr>
      <dsp:spPr>
        <a:xfrm>
          <a:off x="1826" y="0"/>
          <a:ext cx="2841948" cy="53293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МСОКО как инструмент мониторинга готовности к сдаче ГИА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826" y="2131757"/>
        <a:ext cx="2841948" cy="2131757"/>
      </dsp:txXfrm>
    </dsp:sp>
    <dsp:sp modelId="{1CE83EFD-EDF9-4EDF-B989-6BD1A9ADE7C8}">
      <dsp:nvSpPr>
        <dsp:cNvPr id="0" name=""/>
        <dsp:cNvSpPr/>
      </dsp:nvSpPr>
      <dsp:spPr>
        <a:xfrm>
          <a:off x="508517" y="399411"/>
          <a:ext cx="1774687" cy="17746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6A514-579C-4672-A10E-3B46C7C7E9C1}">
      <dsp:nvSpPr>
        <dsp:cNvPr id="0" name=""/>
        <dsp:cNvSpPr/>
      </dsp:nvSpPr>
      <dsp:spPr>
        <a:xfrm>
          <a:off x="2929033" y="0"/>
          <a:ext cx="2841948" cy="5329393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Расширение списка учебных предметов, по которым образовательные результаты учеников, педагогов и школ округа анализируются в системе МСОКО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itchFamily="34" charset="0"/>
          </a:endParaRPr>
        </a:p>
      </dsp:txBody>
      <dsp:txXfrm>
        <a:off x="2929033" y="2131757"/>
        <a:ext cx="2841948" cy="2131757"/>
      </dsp:txXfrm>
    </dsp:sp>
    <dsp:sp modelId="{1D95EE8B-2ED0-4CBD-9989-DC55509DB7B2}">
      <dsp:nvSpPr>
        <dsp:cNvPr id="0" name=""/>
        <dsp:cNvSpPr/>
      </dsp:nvSpPr>
      <dsp:spPr>
        <a:xfrm>
          <a:off x="3462663" y="319763"/>
          <a:ext cx="1774687" cy="177468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575ED-6154-4C41-BAAB-16F1FA72DD5C}">
      <dsp:nvSpPr>
        <dsp:cNvPr id="0" name=""/>
        <dsp:cNvSpPr/>
      </dsp:nvSpPr>
      <dsp:spPr>
        <a:xfrm>
          <a:off x="5858066" y="0"/>
          <a:ext cx="2841948" cy="5329393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Использование показателей качества освоения образовательной программы для принятия управленческих решений на уровне ОО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5858066" y="2131757"/>
        <a:ext cx="2841948" cy="2131757"/>
      </dsp:txXfrm>
    </dsp:sp>
    <dsp:sp modelId="{50A661A8-45A3-48F5-85A9-CB97E0C607AB}">
      <dsp:nvSpPr>
        <dsp:cNvPr id="0" name=""/>
        <dsp:cNvSpPr/>
      </dsp:nvSpPr>
      <dsp:spPr>
        <a:xfrm>
          <a:off x="6389870" y="319763"/>
          <a:ext cx="1774687" cy="177468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7106A-3D34-4A05-B70A-7F63C61D6016}">
      <dsp:nvSpPr>
        <dsp:cNvPr id="0" name=""/>
        <dsp:cNvSpPr/>
      </dsp:nvSpPr>
      <dsp:spPr>
        <a:xfrm>
          <a:off x="348000" y="4263514"/>
          <a:ext cx="8004013" cy="799408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0.09167</cdr:x>
      <cdr:y>0.33333</cdr:y>
    </cdr:from>
    <cdr:to>
      <cdr:x>0.10833</cdr:x>
      <cdr:y>0.58333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92088" y="864096"/>
          <a:ext cx="144016" cy="648072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0.70103</cdr:x>
      <cdr:y>0.25701</cdr:y>
    </cdr:from>
    <cdr:to>
      <cdr:x>0.9367</cdr:x>
      <cdr:y>0.3407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896544" y="936104"/>
          <a:ext cx="1646063" cy="3048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</cdr:pic>
  </cdr:relSizeAnchor>
  <cdr:relSizeAnchor xmlns:cdr="http://schemas.openxmlformats.org/drawingml/2006/chartDrawing">
    <cdr:from>
      <cdr:x>0.70103</cdr:x>
      <cdr:y>0.17793</cdr:y>
    </cdr:from>
    <cdr:to>
      <cdr:x>0.9367</cdr:x>
      <cdr:y>0.26162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896544" y="648072"/>
          <a:ext cx="1646063" cy="3048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72BEC-F20F-4004-8879-09263DAEC7EF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8FC6F-6F14-4445-90FD-6C08813BBC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5141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A266D-955F-4F5B-A3D4-8BBC7D5322A7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0941C-023F-4594-9CB7-9024826C1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550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208063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941C-023F-4594-9CB7-9024826C1C1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05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941C-023F-4594-9CB7-9024826C1C1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05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941C-023F-4594-9CB7-9024826C1C1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05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941C-023F-4594-9CB7-9024826C1C1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3336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941C-023F-4594-9CB7-9024826C1C1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6914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956190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941C-023F-4594-9CB7-9024826C1C1D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02.11.2016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1315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02.11.2016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5551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02.11.2016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5551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02.11.2016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5597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941C-023F-4594-9CB7-9024826C1C1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7135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941C-023F-4594-9CB7-9024826C1C1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05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941C-023F-4594-9CB7-9024826C1C1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05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941C-023F-4594-9CB7-9024826C1C1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0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AF49-D76C-42AA-8F41-0AD24076BB0E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F4-3988-4109-A87B-27341BCE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AF49-D76C-42AA-8F41-0AD24076BB0E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F4-3988-4109-A87B-27341BCE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AF49-D76C-42AA-8F41-0AD24076BB0E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F4-3988-4109-A87B-27341BCE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AF49-D76C-42AA-8F41-0AD24076BB0E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F4-3988-4109-A87B-27341BCE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AF49-D76C-42AA-8F41-0AD24076BB0E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F4-3988-4109-A87B-27341BCE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AF49-D76C-42AA-8F41-0AD24076BB0E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F4-3988-4109-A87B-27341BCE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AF49-D76C-42AA-8F41-0AD24076BB0E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F4-3988-4109-A87B-27341BCE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AF49-D76C-42AA-8F41-0AD24076BB0E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F4-3988-4109-A87B-27341BCE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AF49-D76C-42AA-8F41-0AD24076BB0E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F4-3988-4109-A87B-27341BCE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AF49-D76C-42AA-8F41-0AD24076BB0E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F4-3988-4109-A87B-27341BCE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AF49-D76C-42AA-8F41-0AD24076BB0E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2F4-3988-4109-A87B-27341BCE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1AF49-D76C-42AA-8F41-0AD24076BB0E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F32F4-3988-4109-A87B-27341BCE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23.jpe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6.xml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microsoft.com/office/2007/relationships/diagramDrawing" Target="../diagrams/drawing6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8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.png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973617_3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708920"/>
            <a:ext cx="9144000" cy="3240360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99592" y="1443264"/>
            <a:ext cx="777654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Итоги и перспективы апробации МСОКО в Поволжском образовательном округе</a:t>
            </a:r>
          </a:p>
          <a:p>
            <a:pPr algn="ctr"/>
            <a:endParaRPr lang="ru-RU" sz="3500" b="1" dirty="0">
              <a:solidFill>
                <a:srgbClr val="000099"/>
              </a:solidFill>
            </a:endParaRPr>
          </a:p>
          <a:p>
            <a:pPr algn="ctr"/>
            <a:endParaRPr lang="ru-RU" sz="3500" b="1" dirty="0">
              <a:solidFill>
                <a:srgbClr val="000099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03648" cy="980728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88024" y="620688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30524" y="404788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343274" y="547663"/>
            <a:ext cx="2592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solidFill>
                  <a:srgbClr val="000099"/>
                </a:solidFill>
              </a:rPr>
              <a:t>г. о. </a:t>
            </a:r>
            <a:r>
              <a:rPr lang="ru-RU" sz="1600" b="1" i="1" dirty="0">
                <a:solidFill>
                  <a:srgbClr val="002060"/>
                </a:solidFill>
              </a:rPr>
              <a:t>Новокуйбышевск</a:t>
            </a:r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6516216" y="260648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>
                <a:solidFill>
                  <a:srgbClr val="002060"/>
                </a:solidFill>
              </a:rPr>
              <a:t>Волжский район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755576" y="5157192"/>
            <a:ext cx="8172400" cy="12687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Пискеева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Елена Владимировна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Piskeeva.elena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@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gmail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ГБУ ДПО «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Новокуйбышевский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ресурсный центр»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91377" y="6473719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28.06.2017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072063" y="549002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14563" y="333102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627313" y="475977"/>
            <a:ext cx="2592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solidFill>
                  <a:srgbClr val="000099"/>
                </a:solidFill>
              </a:rPr>
              <a:t>г. о. </a:t>
            </a:r>
            <a:r>
              <a:rPr lang="ru-RU" sz="1600" b="1" i="1" dirty="0">
                <a:solidFill>
                  <a:srgbClr val="002060"/>
                </a:solidFill>
              </a:rPr>
              <a:t>Новокуйбышевск</a:t>
            </a:r>
          </a:p>
        </p:txBody>
      </p:sp>
      <p:sp>
        <p:nvSpPr>
          <p:cNvPr id="5" name="Text Box 46"/>
          <p:cNvSpPr txBox="1">
            <a:spLocks noChangeArrowheads="1"/>
          </p:cNvSpPr>
          <p:nvPr/>
        </p:nvSpPr>
        <p:spPr bwMode="auto">
          <a:xfrm>
            <a:off x="6804025" y="188640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solidFill>
                  <a:srgbClr val="002060"/>
                </a:solidFill>
              </a:rPr>
              <a:t>Волжский район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981775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График административных КР по физике в 2016-2017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году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sm.aspx.jpg"/>
          <p:cNvPicPr>
            <a:picLocks noChangeAspect="1"/>
          </p:cNvPicPr>
          <p:nvPr/>
        </p:nvPicPr>
        <p:blipFill>
          <a:blip r:embed="rId2" cstate="print"/>
          <a:srcRect l="5495" r="14902"/>
          <a:stretch>
            <a:fillRect/>
          </a:stretch>
        </p:blipFill>
        <p:spPr>
          <a:xfrm>
            <a:off x="34371" y="5229201"/>
            <a:ext cx="1153253" cy="16288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20"/>
            <a:ext cx="1403350" cy="90805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62426810"/>
              </p:ext>
            </p:extLst>
          </p:nvPr>
        </p:nvGraphicFramePr>
        <p:xfrm>
          <a:off x="1043608" y="1844824"/>
          <a:ext cx="7632847" cy="38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343048"/>
                <a:gridCol w="4201567"/>
              </a:tblGrid>
              <a:tr h="45000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 заполнения протоколов</a:t>
                      </a:r>
                      <a:r>
                        <a:rPr lang="ru-RU" baseline="0" dirty="0" smtClean="0"/>
                        <a:t> в МСОКО</a:t>
                      </a:r>
                      <a:endParaRPr lang="ru-RU" dirty="0"/>
                    </a:p>
                  </a:txBody>
                  <a:tcPr/>
                </a:tc>
              </a:tr>
              <a:tr h="45000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r>
                        <a:rPr lang="ru-RU" baseline="0" dirty="0" smtClean="0"/>
                        <a:t> ноября 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9-10 </a:t>
                      </a:r>
                      <a:r>
                        <a:rPr lang="ru-RU" baseline="0" dirty="0" smtClean="0"/>
                        <a:t>ноября 2016</a:t>
                      </a:r>
                      <a:endParaRPr lang="ru-RU" dirty="0"/>
                    </a:p>
                  </a:txBody>
                  <a:tcPr/>
                </a:tc>
              </a:tr>
              <a:tr h="450000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r>
                        <a:rPr lang="ru-RU" baseline="0" dirty="0" smtClean="0"/>
                        <a:t> ноября 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10-11 </a:t>
                      </a:r>
                      <a:r>
                        <a:rPr lang="ru-RU" baseline="0" dirty="0" smtClean="0"/>
                        <a:t>ноября 2016</a:t>
                      </a:r>
                      <a:endParaRPr lang="ru-RU" dirty="0"/>
                    </a:p>
                  </a:txBody>
                  <a:tcPr/>
                </a:tc>
              </a:tr>
              <a:tr h="45000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10 ноября 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14-15 </a:t>
                      </a:r>
                      <a:r>
                        <a:rPr lang="ru-RU" baseline="0" dirty="0" smtClean="0"/>
                        <a:t>ноября 2016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450000">
                <a:tc>
                  <a:txBody>
                    <a:bodyPr/>
                    <a:lstStyle/>
                    <a:p>
                      <a:r>
                        <a:rPr lang="ru-RU" dirty="0" smtClean="0"/>
                        <a:t>21 </a:t>
                      </a:r>
                      <a:r>
                        <a:rPr lang="ru-RU" baseline="0" dirty="0" smtClean="0"/>
                        <a:t>ноября </a:t>
                      </a:r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10, 11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22-23 </a:t>
                      </a:r>
                      <a:r>
                        <a:rPr lang="ru-RU" baseline="0" dirty="0" smtClean="0"/>
                        <a:t>ноября 2016</a:t>
                      </a:r>
                      <a:endParaRPr lang="ru-RU" dirty="0" smtClean="0"/>
                    </a:p>
                  </a:txBody>
                  <a:tcPr/>
                </a:tc>
              </a:tr>
              <a:tr h="198272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</a:tr>
              <a:tr h="450000">
                <a:tc>
                  <a:txBody>
                    <a:bodyPr/>
                    <a:lstStyle/>
                    <a:p>
                      <a:r>
                        <a:rPr lang="ru-RU" dirty="0" smtClean="0"/>
                        <a:t>26 апреля 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9, 11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 апреля – 2 мая 2017</a:t>
                      </a:r>
                      <a:endParaRPr lang="ru-RU" dirty="0"/>
                    </a:p>
                  </a:txBody>
                  <a:tcPr/>
                </a:tc>
              </a:tr>
              <a:tr h="450000">
                <a:tc>
                  <a:txBody>
                    <a:bodyPr/>
                    <a:lstStyle/>
                    <a:p>
                      <a:r>
                        <a:rPr lang="ru-RU" dirty="0" smtClean="0"/>
                        <a:t>4 мая </a:t>
                      </a:r>
                      <a:r>
                        <a:rPr lang="ru-RU" baseline="0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5 - 11 мая 2017</a:t>
                      </a:r>
                      <a:endParaRPr lang="ru-RU" dirty="0"/>
                    </a:p>
                  </a:txBody>
                  <a:tcPr/>
                </a:tc>
              </a:tr>
              <a:tr h="45000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18 мая 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19 - 23 мая 2017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020272" y="2636912"/>
            <a:ext cx="1512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88%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20272" y="4437112"/>
            <a:ext cx="1512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90%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6697760" cy="720080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Интерпретация показателей качества образовательных результатов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72063" y="549002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14563" y="333102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27313" y="475977"/>
            <a:ext cx="2592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>
                <a:solidFill>
                  <a:srgbClr val="000099"/>
                </a:solidFill>
              </a:rPr>
              <a:t>г. о. </a:t>
            </a:r>
            <a:r>
              <a:rPr lang="ru-RU" sz="1600" b="1" i="1">
                <a:solidFill>
                  <a:srgbClr val="002060"/>
                </a:solidFill>
              </a:rPr>
              <a:t>Новокуйбышевск</a:t>
            </a:r>
          </a:p>
        </p:txBody>
      </p:sp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6804025" y="188640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>
                <a:solidFill>
                  <a:srgbClr val="002060"/>
                </a:solidFill>
              </a:rPr>
              <a:t>Волжский район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20"/>
            <a:ext cx="1403350" cy="90805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9" name="Рисунок 8" descr="banner_msoko_7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95828" y="764704"/>
            <a:ext cx="1468660" cy="7992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67544" y="1618265"/>
            <a:ext cx="3571900" cy="730615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ru-RU" sz="2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Прогнозируемые показатели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2780928"/>
            <a:ext cx="3600400" cy="381642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</a:rPr>
              <a:t>ИРО</a:t>
            </a:r>
            <a:r>
              <a:rPr lang="ru-RU" sz="2400" b="1" dirty="0" smtClean="0">
                <a:solidFill>
                  <a:schemeClr val="tx1"/>
                </a:solidFill>
              </a:rPr>
              <a:t> – индекс ожидаемых результатов (% освоения ОП);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</a:rPr>
              <a:t>ИКО</a:t>
            </a:r>
            <a:r>
              <a:rPr lang="ru-RU" sz="2400" b="1" dirty="0" smtClean="0">
                <a:solidFill>
                  <a:schemeClr val="tx1"/>
                </a:solidFill>
              </a:rPr>
              <a:t> – индекс качества обучения;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ИСО </a:t>
            </a:r>
            <a:r>
              <a:rPr lang="ru-RU" sz="2400" b="1" dirty="0" smtClean="0">
                <a:solidFill>
                  <a:schemeClr val="tx1"/>
                </a:solidFill>
              </a:rPr>
              <a:t>– индекс прогнозируемой степени обученности;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</a:rPr>
              <a:t>ИНО</a:t>
            </a:r>
            <a:r>
              <a:rPr lang="ru-RU" sz="2400" b="1" dirty="0" smtClean="0">
                <a:solidFill>
                  <a:schemeClr val="tx1"/>
                </a:solidFill>
              </a:rPr>
              <a:t> – индекс неуспешности.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835696" y="2276872"/>
            <a:ext cx="791573" cy="576064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 sz="2400"/>
          </a:p>
        </p:txBody>
      </p:sp>
      <p:sp>
        <p:nvSpPr>
          <p:cNvPr id="18" name="Прямоугольник 17"/>
          <p:cNvSpPr/>
          <p:nvPr/>
        </p:nvSpPr>
        <p:spPr>
          <a:xfrm>
            <a:off x="4483165" y="1618266"/>
            <a:ext cx="4337307" cy="64807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ru-RU" sz="2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Полученные показатели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483165" y="2564904"/>
            <a:ext cx="4337307" cy="4032448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>
              <a:buFont typeface="Wingdings" pitchFamily="2" charset="2"/>
              <a:buChar char="Ø"/>
            </a:pPr>
            <a:r>
              <a:rPr lang="ru-RU" sz="2300" b="1" dirty="0" smtClean="0">
                <a:solidFill>
                  <a:schemeClr val="tx1"/>
                </a:solidFill>
              </a:rPr>
              <a:t>  </a:t>
            </a:r>
            <a:r>
              <a:rPr lang="ru-RU" sz="2300" b="1" dirty="0" smtClean="0">
                <a:solidFill>
                  <a:srgbClr val="FF0000"/>
                </a:solidFill>
              </a:rPr>
              <a:t>РЕЗ</a:t>
            </a:r>
            <a:r>
              <a:rPr lang="ru-RU" sz="2300" b="1" dirty="0" smtClean="0">
                <a:solidFill>
                  <a:schemeClr val="tx1"/>
                </a:solidFill>
              </a:rPr>
              <a:t> – результативность;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 smtClean="0">
                <a:solidFill>
                  <a:schemeClr val="tx1"/>
                </a:solidFill>
              </a:rPr>
              <a:t>  </a:t>
            </a:r>
            <a:r>
              <a:rPr lang="ru-RU" sz="2300" b="1" dirty="0" smtClean="0">
                <a:solidFill>
                  <a:srgbClr val="FF0000"/>
                </a:solidFill>
              </a:rPr>
              <a:t>ОЦ</a:t>
            </a:r>
            <a:r>
              <a:rPr lang="ru-RU" sz="2300" b="1" dirty="0" smtClean="0">
                <a:solidFill>
                  <a:schemeClr val="tx1"/>
                </a:solidFill>
              </a:rPr>
              <a:t> – оценочный показатель;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 smtClean="0">
                <a:solidFill>
                  <a:schemeClr val="tx1"/>
                </a:solidFill>
              </a:rPr>
              <a:t>  </a:t>
            </a:r>
            <a:r>
              <a:rPr lang="ru-RU" sz="2300" b="1" dirty="0" smtClean="0">
                <a:solidFill>
                  <a:srgbClr val="FF0000"/>
                </a:solidFill>
              </a:rPr>
              <a:t>СО</a:t>
            </a:r>
            <a:r>
              <a:rPr lang="ru-RU" sz="2300" b="1" dirty="0" smtClean="0">
                <a:solidFill>
                  <a:schemeClr val="tx1"/>
                </a:solidFill>
              </a:rPr>
              <a:t> – показатель степени </a:t>
            </a:r>
            <a:r>
              <a:rPr lang="ru-RU" sz="2300" b="1" dirty="0" err="1" smtClean="0">
                <a:solidFill>
                  <a:schemeClr val="tx1"/>
                </a:solidFill>
              </a:rPr>
              <a:t>обученности</a:t>
            </a:r>
            <a:r>
              <a:rPr lang="ru-RU" sz="2300" b="1" dirty="0" smtClean="0">
                <a:solidFill>
                  <a:schemeClr val="tx1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 smtClean="0">
                <a:solidFill>
                  <a:schemeClr val="tx1"/>
                </a:solidFill>
              </a:rPr>
              <a:t>  </a:t>
            </a:r>
            <a:r>
              <a:rPr lang="ru-RU" sz="2300" b="1" dirty="0" smtClean="0">
                <a:solidFill>
                  <a:srgbClr val="FF0000"/>
                </a:solidFill>
              </a:rPr>
              <a:t>КО</a:t>
            </a:r>
            <a:r>
              <a:rPr lang="ru-RU" sz="2300" b="1" dirty="0" smtClean="0">
                <a:solidFill>
                  <a:schemeClr val="tx1"/>
                </a:solidFill>
              </a:rPr>
              <a:t> – показатель качества </a:t>
            </a:r>
            <a:r>
              <a:rPr lang="ru-RU" sz="2300" b="1" dirty="0" err="1" smtClean="0">
                <a:solidFill>
                  <a:schemeClr val="tx1"/>
                </a:solidFill>
              </a:rPr>
              <a:t>обученности</a:t>
            </a:r>
            <a:r>
              <a:rPr lang="ru-RU" sz="2300" b="1" dirty="0" smtClean="0">
                <a:solidFill>
                  <a:schemeClr val="tx1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 smtClean="0">
                <a:solidFill>
                  <a:schemeClr val="tx1"/>
                </a:solidFill>
              </a:rPr>
              <a:t> </a:t>
            </a:r>
            <a:r>
              <a:rPr lang="ru-RU" sz="2300" b="1" dirty="0" smtClean="0">
                <a:solidFill>
                  <a:srgbClr val="FF0000"/>
                </a:solidFill>
              </a:rPr>
              <a:t>УР</a:t>
            </a:r>
            <a:r>
              <a:rPr lang="ru-RU" sz="2300" b="1" dirty="0" smtClean="0">
                <a:solidFill>
                  <a:schemeClr val="tx1"/>
                </a:solidFill>
              </a:rPr>
              <a:t> – показатель уровня реализации ожидаемой результативности учащихся;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 smtClean="0">
                <a:solidFill>
                  <a:schemeClr val="tx1"/>
                </a:solidFill>
              </a:rPr>
              <a:t>  </a:t>
            </a:r>
            <a:r>
              <a:rPr lang="ru-RU" sz="2300" b="1" dirty="0" smtClean="0">
                <a:solidFill>
                  <a:srgbClr val="FF0000"/>
                </a:solidFill>
              </a:rPr>
              <a:t>НО</a:t>
            </a:r>
            <a:r>
              <a:rPr lang="ru-RU" sz="2300" b="1" dirty="0" smtClean="0">
                <a:solidFill>
                  <a:schemeClr val="tx1"/>
                </a:solidFill>
              </a:rPr>
              <a:t> – показатель неуспешности.</a:t>
            </a:r>
            <a:endParaRPr lang="ru-RU" sz="2300" b="1" dirty="0">
              <a:solidFill>
                <a:schemeClr val="tx1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6228185" y="2204864"/>
            <a:ext cx="720080" cy="514574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="" xmlns:p14="http://schemas.microsoft.com/office/powerpoint/2010/main" val="13458083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764704"/>
            <a:ext cx="6588224" cy="50405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Анализ результатов диагностики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72063" y="549002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14563" y="333102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27313" y="475977"/>
            <a:ext cx="2592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solidFill>
                  <a:srgbClr val="000099"/>
                </a:solidFill>
              </a:rPr>
              <a:t>г. о. </a:t>
            </a:r>
            <a:r>
              <a:rPr lang="ru-RU" sz="1600" b="1" i="1" dirty="0">
                <a:solidFill>
                  <a:srgbClr val="002060"/>
                </a:solidFill>
              </a:rPr>
              <a:t>Новокуйбышевск</a:t>
            </a:r>
          </a:p>
        </p:txBody>
      </p:sp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6804025" y="188640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solidFill>
                  <a:srgbClr val="002060"/>
                </a:solidFill>
              </a:rPr>
              <a:t>Волжский район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20"/>
            <a:ext cx="1403350" cy="90805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9" name="Рисунок 8" descr="banner_msoko_7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764704"/>
            <a:ext cx="1471439" cy="800713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195736" y="1556792"/>
          <a:ext cx="6624736" cy="2520281"/>
        </p:xfrm>
        <a:graphic>
          <a:graphicData uri="http://schemas.openxmlformats.org/drawingml/2006/table">
            <a:tbl>
              <a:tblPr/>
              <a:tblGrid>
                <a:gridCol w="1030514"/>
                <a:gridCol w="1030514"/>
                <a:gridCol w="1140927"/>
                <a:gridCol w="1140927"/>
                <a:gridCol w="1140927"/>
                <a:gridCol w="1140927"/>
              </a:tblGrid>
              <a:tr h="34271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показатель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Параллель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Муниципалитет2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Муниципалитет1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3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факт, 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прогноз (МСОКО), 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факт, 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прогноз (МСОКО), %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45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РЕЗ, %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объем выполненных заданий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74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E46D0A"/>
                          </a:solidFill>
                          <a:latin typeface="Times New Roman"/>
                          <a:ea typeface="Times New Roman"/>
                        </a:rPr>
                        <a:t>61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E46D0A"/>
                          </a:solidFill>
                          <a:latin typeface="Times New Roman"/>
                          <a:ea typeface="Times New Roman"/>
                        </a:rPr>
                        <a:t>72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2008" y="1268760"/>
            <a:ext cx="2627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РЕЗУЛЬТАТИВНОСТЬ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РЕЗ, %)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— это 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доля правильно выполненных 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заданий КР 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учащимися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179512" y="4149080"/>
          <a:ext cx="864096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7105" name="AutoShape 1"/>
          <p:cNvCxnSpPr>
            <a:cxnSpLocks noChangeShapeType="1"/>
          </p:cNvCxnSpPr>
          <p:nvPr/>
        </p:nvCxnSpPr>
        <p:spPr bwMode="auto">
          <a:xfrm>
            <a:off x="2267744" y="4797152"/>
            <a:ext cx="0" cy="404813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</p:spPr>
      </p:cxnSp>
      <p:cxnSp>
        <p:nvCxnSpPr>
          <p:cNvPr id="47106" name="AutoShape 2"/>
          <p:cNvCxnSpPr>
            <a:cxnSpLocks noChangeShapeType="1"/>
          </p:cNvCxnSpPr>
          <p:nvPr/>
        </p:nvCxnSpPr>
        <p:spPr bwMode="auto">
          <a:xfrm>
            <a:off x="1475656" y="4941168"/>
            <a:ext cx="0" cy="404813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</p:spPr>
      </p:cxnSp>
      <p:cxnSp>
        <p:nvCxnSpPr>
          <p:cNvPr id="47107" name="AutoShape 3"/>
          <p:cNvCxnSpPr>
            <a:cxnSpLocks noChangeShapeType="1"/>
          </p:cNvCxnSpPr>
          <p:nvPr/>
        </p:nvCxnSpPr>
        <p:spPr bwMode="auto">
          <a:xfrm>
            <a:off x="2699792" y="4797152"/>
            <a:ext cx="0" cy="404813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</p:spPr>
      </p:cxnSp>
      <p:cxnSp>
        <p:nvCxnSpPr>
          <p:cNvPr id="47108" name="AutoShape 4"/>
          <p:cNvCxnSpPr>
            <a:cxnSpLocks noChangeShapeType="1"/>
          </p:cNvCxnSpPr>
          <p:nvPr/>
        </p:nvCxnSpPr>
        <p:spPr bwMode="auto">
          <a:xfrm>
            <a:off x="3923928" y="4725144"/>
            <a:ext cx="0" cy="404813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</p:spPr>
      </p:cxnSp>
      <p:cxnSp>
        <p:nvCxnSpPr>
          <p:cNvPr id="47109" name="AutoShape 5"/>
          <p:cNvCxnSpPr>
            <a:cxnSpLocks noChangeShapeType="1"/>
          </p:cNvCxnSpPr>
          <p:nvPr/>
        </p:nvCxnSpPr>
        <p:spPr bwMode="auto">
          <a:xfrm>
            <a:off x="6012160" y="4653136"/>
            <a:ext cx="0" cy="404813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971600" y="5229200"/>
            <a:ext cx="3810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- 36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403648" y="5013176"/>
            <a:ext cx="3810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- 25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195736" y="4869160"/>
            <a:ext cx="3810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- 23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627784" y="4869160"/>
            <a:ext cx="3810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- 22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851920" y="4869160"/>
            <a:ext cx="3810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- 20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5940152" y="4797152"/>
            <a:ext cx="3810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- 22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3140968"/>
            <a:ext cx="118173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РЕЗ &gt; ИРО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764704"/>
            <a:ext cx="7020272" cy="50405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Анализ результатов диагностики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72063" y="549002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14563" y="333102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27313" y="475977"/>
            <a:ext cx="2592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solidFill>
                  <a:srgbClr val="000099"/>
                </a:solidFill>
              </a:rPr>
              <a:t>г. о. </a:t>
            </a:r>
            <a:r>
              <a:rPr lang="ru-RU" sz="1600" b="1" i="1" dirty="0">
                <a:solidFill>
                  <a:srgbClr val="002060"/>
                </a:solidFill>
              </a:rPr>
              <a:t>Новокуйбышевск</a:t>
            </a:r>
          </a:p>
        </p:txBody>
      </p:sp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6804025" y="188640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solidFill>
                  <a:srgbClr val="002060"/>
                </a:solidFill>
              </a:rPr>
              <a:t>Волжский район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20"/>
            <a:ext cx="1403350" cy="90805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9" name="Рисунок 8" descr="banner_msoko_7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764704"/>
            <a:ext cx="1468659" cy="7992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2008" y="1412776"/>
            <a:ext cx="24117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ОБЪЕКТИВНОСТЬ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ОЦЕНКИ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ОЦ, %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- определяется сравнением полученного результата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(РЕЗ)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 оценочным показателем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(ОЦ)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763688" y="1772816"/>
          <a:ext cx="7128792" cy="4032449"/>
        </p:xfrm>
        <a:graphic>
          <a:graphicData uri="http://schemas.openxmlformats.org/drawingml/2006/table">
            <a:tbl>
              <a:tblPr/>
              <a:tblGrid>
                <a:gridCol w="1042835"/>
                <a:gridCol w="1029627"/>
                <a:gridCol w="1217191"/>
                <a:gridCol w="1246851"/>
                <a:gridCol w="1281314"/>
                <a:gridCol w="1310974"/>
              </a:tblGrid>
              <a:tr h="29539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показатель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Параллель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Муниципалитет2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Муниципалитет1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3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Полученный показатель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Прогнозируемый показатель (МСОКО)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Полученный показатель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Прогнозируемый показатель (МСОКО)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396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РЕЗ, %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объем выполненных заданий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74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E46D0A"/>
                          </a:solidFill>
                          <a:latin typeface="Times New Roman"/>
                          <a:ea typeface="Times New Roman"/>
                        </a:rPr>
                        <a:t>61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E46D0A"/>
                          </a:solidFill>
                          <a:latin typeface="Times New Roman"/>
                          <a:ea typeface="Times New Roman"/>
                        </a:rPr>
                        <a:t>72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396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ОЦ, %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объективность 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(достоверность)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оценивания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4" name="Левая круглая скобка 13"/>
          <p:cNvSpPr/>
          <p:nvPr/>
        </p:nvSpPr>
        <p:spPr>
          <a:xfrm>
            <a:off x="4644008" y="2996952"/>
            <a:ext cx="72008" cy="15121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Левая круглая скобка 14"/>
          <p:cNvSpPr/>
          <p:nvPr/>
        </p:nvSpPr>
        <p:spPr>
          <a:xfrm>
            <a:off x="4499992" y="3284984"/>
            <a:ext cx="72008" cy="15121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Левая круглая скобка 18"/>
          <p:cNvSpPr/>
          <p:nvPr/>
        </p:nvSpPr>
        <p:spPr>
          <a:xfrm>
            <a:off x="4355976" y="3645024"/>
            <a:ext cx="72008" cy="15121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круглая скобка 19"/>
          <p:cNvSpPr/>
          <p:nvPr/>
        </p:nvSpPr>
        <p:spPr>
          <a:xfrm>
            <a:off x="3995936" y="4221088"/>
            <a:ext cx="72008" cy="15121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Левая круглая скобка 20"/>
          <p:cNvSpPr/>
          <p:nvPr/>
        </p:nvSpPr>
        <p:spPr>
          <a:xfrm>
            <a:off x="4139952" y="3933056"/>
            <a:ext cx="72008" cy="15121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Левая круглая скобка 21"/>
          <p:cNvSpPr/>
          <p:nvPr/>
        </p:nvSpPr>
        <p:spPr>
          <a:xfrm>
            <a:off x="7164288" y="2996952"/>
            <a:ext cx="72008" cy="15121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Левая круглая скобка 22"/>
          <p:cNvSpPr/>
          <p:nvPr/>
        </p:nvSpPr>
        <p:spPr>
          <a:xfrm>
            <a:off x="7020272" y="3284984"/>
            <a:ext cx="72008" cy="15121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Левая круглая скобка 23"/>
          <p:cNvSpPr/>
          <p:nvPr/>
        </p:nvSpPr>
        <p:spPr>
          <a:xfrm>
            <a:off x="6876256" y="3645024"/>
            <a:ext cx="72008" cy="15121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Левая круглая скобка 24"/>
          <p:cNvSpPr/>
          <p:nvPr/>
        </p:nvSpPr>
        <p:spPr>
          <a:xfrm>
            <a:off x="6516216" y="4221088"/>
            <a:ext cx="72008" cy="15121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Левая круглая скобка 25"/>
          <p:cNvSpPr/>
          <p:nvPr/>
        </p:nvSpPr>
        <p:spPr>
          <a:xfrm>
            <a:off x="6660232" y="3933056"/>
            <a:ext cx="72008" cy="15121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51520" y="4653136"/>
            <a:ext cx="105990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ОЦ = РЕЗ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48680"/>
            <a:ext cx="5626968" cy="57606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Анализ результатов диагностики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72063" y="332978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14563" y="117078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27313" y="259953"/>
            <a:ext cx="2592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solidFill>
                  <a:srgbClr val="000099"/>
                </a:solidFill>
              </a:rPr>
              <a:t>г. о. </a:t>
            </a:r>
            <a:r>
              <a:rPr lang="ru-RU" sz="1600" b="1" i="1" dirty="0">
                <a:solidFill>
                  <a:srgbClr val="002060"/>
                </a:solidFill>
              </a:rPr>
              <a:t>Новокуйбышевск</a:t>
            </a:r>
          </a:p>
        </p:txBody>
      </p:sp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6804025" y="-27384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solidFill>
                  <a:srgbClr val="002060"/>
                </a:solidFill>
              </a:rPr>
              <a:t>Волжский район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20"/>
            <a:ext cx="1403350" cy="90805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9" name="Рисунок 8" descr="banner_msoko_7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2913" y="548680"/>
            <a:ext cx="1469567" cy="79969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07504" y="1268760"/>
            <a:ext cx="22322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ПОКАЗАТЕЛЬ УСПЕВАЕМОСТИ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СО, %) - это 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доля учащихся, выполнивших КР на «3», «4» и «5» от общего числа выполнявших КР,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формируется на основе оценок, выставленных учителем за КР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2195736" y="1412776"/>
          <a:ext cx="6624736" cy="2479134"/>
        </p:xfrm>
        <a:graphic>
          <a:graphicData uri="http://schemas.openxmlformats.org/drawingml/2006/table">
            <a:tbl>
              <a:tblPr/>
              <a:tblGrid>
                <a:gridCol w="1687617"/>
                <a:gridCol w="991055"/>
                <a:gridCol w="981641"/>
                <a:gridCol w="981641"/>
                <a:gridCol w="991055"/>
                <a:gridCol w="991727"/>
              </a:tblGrid>
              <a:tr h="5760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Муниципалитет1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Прогноз, 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Факт, %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Муниципалитет2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Прогноз, 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98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98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Факт, %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81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83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Диаграмма 36"/>
          <p:cNvGraphicFramePr/>
          <p:nvPr/>
        </p:nvGraphicFramePr>
        <p:xfrm>
          <a:off x="5652120" y="4005064"/>
          <a:ext cx="324000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8" name="Диаграмма 37"/>
          <p:cNvGraphicFramePr/>
          <p:nvPr/>
        </p:nvGraphicFramePr>
        <p:xfrm>
          <a:off x="2195736" y="4005064"/>
          <a:ext cx="324036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63" name="AutoShape 2"/>
          <p:cNvSpPr>
            <a:spLocks noChangeShapeType="1"/>
          </p:cNvSpPr>
          <p:nvPr/>
        </p:nvSpPr>
        <p:spPr bwMode="auto">
          <a:xfrm flipV="1">
            <a:off x="2555776" y="5418934"/>
            <a:ext cx="6264696" cy="45719"/>
          </a:xfrm>
          <a:prstGeom prst="bentConnector3">
            <a:avLst>
              <a:gd name="adj1" fmla="val 50000"/>
            </a:avLst>
          </a:prstGeom>
          <a:noFill/>
          <a:ln w="57150" cap="rnd">
            <a:solidFill>
              <a:srgbClr val="00B050"/>
            </a:solidFill>
            <a:prstDash val="sys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4941168"/>
            <a:ext cx="120257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 = 100%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Без назван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798268"/>
            <a:ext cx="2352675" cy="1943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5832648" cy="5760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Анализ результатов диагностики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72063" y="332978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14563" y="117078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27313" y="259953"/>
            <a:ext cx="2592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solidFill>
                  <a:srgbClr val="000099"/>
                </a:solidFill>
              </a:rPr>
              <a:t>г. о. </a:t>
            </a:r>
            <a:r>
              <a:rPr lang="ru-RU" sz="1600" b="1" i="1" dirty="0">
                <a:solidFill>
                  <a:srgbClr val="002060"/>
                </a:solidFill>
              </a:rPr>
              <a:t>Новокуйбышевск</a:t>
            </a:r>
          </a:p>
        </p:txBody>
      </p:sp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6804025" y="-27384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solidFill>
                  <a:srgbClr val="002060"/>
                </a:solidFill>
              </a:rPr>
              <a:t>Волжский район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20"/>
            <a:ext cx="1403350" cy="90805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9" name="Рисунок 8" descr="banner_msoko_7n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2913" y="548680"/>
            <a:ext cx="1469567" cy="79969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03648" y="1268760"/>
            <a:ext cx="74168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КАЧЕСТВО ОБУЧЕННОСТИ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(КО, %) - дает возможность определить уровень полного усвоения учебного материала учащимися, позволяет сделать вывод о работе с учениками, обучающимися на «4» и «5»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475656" y="2564904"/>
          <a:ext cx="6984774" cy="2509991"/>
        </p:xfrm>
        <a:graphic>
          <a:graphicData uri="http://schemas.openxmlformats.org/drawingml/2006/table">
            <a:tbl>
              <a:tblPr/>
              <a:tblGrid>
                <a:gridCol w="1779335"/>
                <a:gridCol w="1044916"/>
                <a:gridCol w="1034991"/>
                <a:gridCol w="1034991"/>
                <a:gridCol w="1044916"/>
                <a:gridCol w="1045625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Муниципалитет1</a:t>
                      </a: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Прогноз, 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Факт, %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8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Муниципалитет2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Прогноз, 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49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Факт, 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724128" y="1268760"/>
            <a:ext cx="111556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 &gt; ИКО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013176"/>
            <a:ext cx="2724150" cy="1666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6275040" cy="5760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Анализ результатов диагностики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72063" y="332978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14563" y="117078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27313" y="259953"/>
            <a:ext cx="2592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solidFill>
                  <a:srgbClr val="000099"/>
                </a:solidFill>
              </a:rPr>
              <a:t>г. о. </a:t>
            </a:r>
            <a:r>
              <a:rPr lang="ru-RU" sz="1600" b="1" i="1" dirty="0">
                <a:solidFill>
                  <a:srgbClr val="002060"/>
                </a:solidFill>
              </a:rPr>
              <a:t>Новокуйбышевск</a:t>
            </a:r>
          </a:p>
        </p:txBody>
      </p:sp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6804025" y="-27384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solidFill>
                  <a:srgbClr val="002060"/>
                </a:solidFill>
              </a:rPr>
              <a:t>Волжский район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20"/>
            <a:ext cx="1403350" cy="90805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9" name="Рисунок 8" descr="banner_msoko_7n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2913" y="548680"/>
            <a:ext cx="1469567" cy="79969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75656" y="1268760"/>
            <a:ext cx="74168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ПОКАЗАТЕЛЬ НЕУСПЕШНОСТИ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(НО, %) – также один из важных показателей эффективной деятельности учителя, определяет состояние работы со «слабыми» учащимися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547664" y="2636912"/>
          <a:ext cx="7128792" cy="2509991"/>
        </p:xfrm>
        <a:graphic>
          <a:graphicData uri="http://schemas.openxmlformats.org/drawingml/2006/table">
            <a:tbl>
              <a:tblPr/>
              <a:tblGrid>
                <a:gridCol w="1816023"/>
                <a:gridCol w="1066461"/>
                <a:gridCol w="1056331"/>
                <a:gridCol w="1056331"/>
                <a:gridCol w="1066461"/>
                <a:gridCol w="1067185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Муниципалитет1</a:t>
                      </a: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Прогноз, 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r>
                        <a:rPr lang="ru-RU" sz="1400" dirty="0" smtClean="0">
                          <a:latin typeface="Times New Roman"/>
                        </a:rPr>
                        <a:t> </a:t>
                      </a: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Факт, %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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8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Муниципалитет2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Прогноз, 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26</a:t>
                      </a:r>
                      <a:r>
                        <a:rPr lang="ru-RU" sz="1400" dirty="0" smtClean="0">
                          <a:latin typeface="Times New Roman"/>
                        </a:rPr>
                        <a:t> </a:t>
                      </a: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28</a:t>
                      </a:r>
                      <a:r>
                        <a:rPr lang="ru-RU" sz="1400" dirty="0" smtClean="0">
                          <a:latin typeface="Times New Roman"/>
                        </a:rPr>
                        <a:t> </a:t>
                      </a: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Факт, 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41 </a:t>
                      </a: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39 </a:t>
                      </a: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724128" y="1268760"/>
            <a:ext cx="115929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НО &lt; ИНО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Картинки по запросу Анализ результатов диагностики человечки"/>
          <p:cNvPicPr>
            <a:picLocks noChangeAspect="1" noChangeArrowheads="1"/>
          </p:cNvPicPr>
          <p:nvPr/>
        </p:nvPicPr>
        <p:blipFill>
          <a:blip r:embed="rId3" cstate="print"/>
          <a:srcRect l="23617"/>
          <a:stretch>
            <a:fillRect/>
          </a:stretch>
        </p:blipFill>
        <p:spPr bwMode="auto">
          <a:xfrm>
            <a:off x="179512" y="4437112"/>
            <a:ext cx="1512169" cy="20162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6059016" cy="5760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Анализ результатов диагностики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72063" y="332978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14563" y="117078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27313" y="259953"/>
            <a:ext cx="2592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solidFill>
                  <a:srgbClr val="000099"/>
                </a:solidFill>
              </a:rPr>
              <a:t>г. о. </a:t>
            </a:r>
            <a:r>
              <a:rPr lang="ru-RU" sz="1600" b="1" i="1" dirty="0">
                <a:solidFill>
                  <a:srgbClr val="002060"/>
                </a:solidFill>
              </a:rPr>
              <a:t>Новокуйбышевск</a:t>
            </a:r>
          </a:p>
        </p:txBody>
      </p:sp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6804025" y="-27384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solidFill>
                  <a:srgbClr val="002060"/>
                </a:solidFill>
              </a:rPr>
              <a:t>Волжский район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20"/>
            <a:ext cx="1403350" cy="90805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9" name="Рисунок 8" descr="banner_msoko_7n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2913" y="548680"/>
            <a:ext cx="1469567" cy="79969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03648" y="1268760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Показатель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ОСВОИЛИ СТАНДАРТ ОБРАЗОВАНИЯ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доля учащихся, выполнивших менее 50 % заданий КР. Если ученик, выполнил менее 50% контрольных заданий, то система МСОКО автоматически относит этого ученика к группе не освоивших стандарт, вне зависимости от отметки, выставленной учителем.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403648" y="2780928"/>
          <a:ext cx="7416824" cy="357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AutoShape 2"/>
          <p:cNvSpPr>
            <a:spLocks noChangeShapeType="1"/>
          </p:cNvSpPr>
          <p:nvPr/>
        </p:nvSpPr>
        <p:spPr bwMode="auto">
          <a:xfrm>
            <a:off x="2123728" y="4509120"/>
            <a:ext cx="6408712" cy="45719"/>
          </a:xfrm>
          <a:custGeom>
            <a:avLst/>
            <a:gdLst>
              <a:gd name="connsiteX0" fmla="*/ 0 w 3168352"/>
              <a:gd name="connsiteY0" fmla="*/ 0 h 45719"/>
              <a:gd name="connsiteX1" fmla="*/ 1597832 w 3168352"/>
              <a:gd name="connsiteY1" fmla="*/ 0 h 45719"/>
              <a:gd name="connsiteX2" fmla="*/ 1597832 w 3168352"/>
              <a:gd name="connsiteY2" fmla="*/ 45719 h 45719"/>
              <a:gd name="connsiteX3" fmla="*/ 3168352 w 3168352"/>
              <a:gd name="connsiteY3" fmla="*/ 45719 h 45719"/>
              <a:gd name="connsiteX0" fmla="*/ 0 w 3168352"/>
              <a:gd name="connsiteY0" fmla="*/ 45717 h 91436"/>
              <a:gd name="connsiteX1" fmla="*/ 1597832 w 3168352"/>
              <a:gd name="connsiteY1" fmla="*/ 45717 h 91436"/>
              <a:gd name="connsiteX2" fmla="*/ 1619380 w 3168352"/>
              <a:gd name="connsiteY2" fmla="*/ 0 h 91436"/>
              <a:gd name="connsiteX3" fmla="*/ 3168352 w 3168352"/>
              <a:gd name="connsiteY3" fmla="*/ 91436 h 91436"/>
              <a:gd name="connsiteX0" fmla="*/ 0 w 3168352"/>
              <a:gd name="connsiteY0" fmla="*/ 45717 h 45717"/>
              <a:gd name="connsiteX1" fmla="*/ 1597832 w 3168352"/>
              <a:gd name="connsiteY1" fmla="*/ 45717 h 45717"/>
              <a:gd name="connsiteX2" fmla="*/ 1619380 w 3168352"/>
              <a:gd name="connsiteY2" fmla="*/ 0 h 45717"/>
              <a:gd name="connsiteX3" fmla="*/ 3168352 w 3168352"/>
              <a:gd name="connsiteY3" fmla="*/ 0 h 45717"/>
              <a:gd name="connsiteX0" fmla="*/ 0 w 3168352"/>
              <a:gd name="connsiteY0" fmla="*/ 1 h 45717"/>
              <a:gd name="connsiteX1" fmla="*/ 1597832 w 3168352"/>
              <a:gd name="connsiteY1" fmla="*/ 45717 h 45717"/>
              <a:gd name="connsiteX2" fmla="*/ 1619380 w 3168352"/>
              <a:gd name="connsiteY2" fmla="*/ 0 h 45717"/>
              <a:gd name="connsiteX3" fmla="*/ 3168352 w 3168352"/>
              <a:gd name="connsiteY3" fmla="*/ 0 h 45717"/>
              <a:gd name="connsiteX0" fmla="*/ 0 w 3168352"/>
              <a:gd name="connsiteY0" fmla="*/ 1 h 45717"/>
              <a:gd name="connsiteX1" fmla="*/ 1597832 w 3168352"/>
              <a:gd name="connsiteY1" fmla="*/ 45717 h 45717"/>
              <a:gd name="connsiteX2" fmla="*/ 1619380 w 3168352"/>
              <a:gd name="connsiteY2" fmla="*/ 1 h 45717"/>
              <a:gd name="connsiteX3" fmla="*/ 3168352 w 3168352"/>
              <a:gd name="connsiteY3" fmla="*/ 0 h 45717"/>
              <a:gd name="connsiteX0" fmla="*/ 0 w 3168352"/>
              <a:gd name="connsiteY0" fmla="*/ 1 h 1"/>
              <a:gd name="connsiteX1" fmla="*/ 1619380 w 3168352"/>
              <a:gd name="connsiteY1" fmla="*/ 1 h 1"/>
              <a:gd name="connsiteX2" fmla="*/ 1619380 w 3168352"/>
              <a:gd name="connsiteY2" fmla="*/ 1 h 1"/>
              <a:gd name="connsiteX3" fmla="*/ 3168352 w 3168352"/>
              <a:gd name="connsiteY3" fmla="*/ 0 h 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8352" h="1" fill="none">
                <a:moveTo>
                  <a:pt x="0" y="1"/>
                </a:moveTo>
                <a:lnTo>
                  <a:pt x="1619380" y="1"/>
                </a:lnTo>
                <a:lnTo>
                  <a:pt x="1619380" y="1"/>
                </a:lnTo>
                <a:lnTo>
                  <a:pt x="3168352" y="0"/>
                </a:lnTo>
              </a:path>
            </a:pathLst>
          </a:custGeom>
          <a:noFill/>
          <a:ln w="57150" cap="rnd">
            <a:solidFill>
              <a:srgbClr val="00B050"/>
            </a:solidFill>
            <a:prstDash val="sys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2i.jpg"/>
          <p:cNvPicPr>
            <a:picLocks noChangeAspect="1"/>
          </p:cNvPicPr>
          <p:nvPr/>
        </p:nvPicPr>
        <p:blipFill>
          <a:blip r:embed="rId3" cstate="print"/>
          <a:srcRect l="5968" t="5968" r="4517" b="4517"/>
          <a:stretch>
            <a:fillRect/>
          </a:stretch>
        </p:blipFill>
        <p:spPr>
          <a:xfrm>
            <a:off x="971600" y="1052736"/>
            <a:ext cx="1224136" cy="1224136"/>
          </a:xfrm>
          <a:prstGeom prst="rect">
            <a:avLst/>
          </a:prstGeom>
        </p:spPr>
      </p:pic>
      <p:pic>
        <p:nvPicPr>
          <p:cNvPr id="9" name="Рисунок 8" descr="banner_msoko_7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836712"/>
            <a:ext cx="1468660" cy="799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7525344" cy="72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Результативность проекта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72063" y="549002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14563" y="333102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27313" y="475977"/>
            <a:ext cx="2592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>
                <a:solidFill>
                  <a:srgbClr val="000099"/>
                </a:solidFill>
              </a:rPr>
              <a:t>г. о. </a:t>
            </a:r>
            <a:r>
              <a:rPr lang="ru-RU" sz="1600" b="1" i="1">
                <a:solidFill>
                  <a:srgbClr val="002060"/>
                </a:solidFill>
              </a:rPr>
              <a:t>Новокуйбышевск</a:t>
            </a:r>
          </a:p>
        </p:txBody>
      </p:sp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6804025" y="188640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>
                <a:solidFill>
                  <a:srgbClr val="002060"/>
                </a:solidFill>
              </a:rPr>
              <a:t>Волжский район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20"/>
            <a:ext cx="1403350" cy="90805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4084083295"/>
              </p:ext>
            </p:extLst>
          </p:nvPr>
        </p:nvGraphicFramePr>
        <p:xfrm>
          <a:off x="35372" y="1052736"/>
          <a:ext cx="9001124" cy="5329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Рисунок 10" descr="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08304" y="5085184"/>
            <a:ext cx="1368152" cy="136815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174" y="808527"/>
            <a:ext cx="7410298" cy="7200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Перспективные направления развития проекта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72063" y="549002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14563" y="333102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27313" y="475977"/>
            <a:ext cx="2592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>
                <a:solidFill>
                  <a:srgbClr val="000099"/>
                </a:solidFill>
              </a:rPr>
              <a:t>г. о. </a:t>
            </a:r>
            <a:r>
              <a:rPr lang="ru-RU" sz="1600" b="1" i="1">
                <a:solidFill>
                  <a:srgbClr val="002060"/>
                </a:solidFill>
              </a:rPr>
              <a:t>Новокуйбышевск</a:t>
            </a:r>
          </a:p>
        </p:txBody>
      </p:sp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6804025" y="188640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>
                <a:solidFill>
                  <a:srgbClr val="002060"/>
                </a:solidFill>
              </a:rPr>
              <a:t>Волжский район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20"/>
            <a:ext cx="1403350" cy="90805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  <p:graphicFrame>
        <p:nvGraphicFramePr>
          <p:cNvPr id="15" name="Схема 14"/>
          <p:cNvGraphicFramePr/>
          <p:nvPr>
            <p:extLst/>
          </p:nvPr>
        </p:nvGraphicFramePr>
        <p:xfrm>
          <a:off x="193160" y="1412776"/>
          <a:ext cx="8700015" cy="5329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331640" y="5877272"/>
            <a:ext cx="698477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Инновационные решения в системе оценки качества образования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4013835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300192" y="1950369"/>
            <a:ext cx="28438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Дерябина Екатерина Александровна,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ЗАО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ИРТех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», г. Самара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МОДУЛЬ «МНОГОУРОВНЕВАЯ СИСТЕМА ОЦЕНКИ КАЧЕСТВА ОБРАЗОВАНИЯ» КАК РЕШЕНИЕ ПРОБЛЕМЫ УПРАВЛЕНИЯ КАЧЕСТВОМ ОБРАЗОВАНИЯ. ПЕРВЫЕ ИТОГИ ВНЕДРЕНИЯ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1403648" cy="980728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6588224" y="260648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solidFill>
                  <a:srgbClr val="002060"/>
                </a:solidFill>
              </a:rPr>
              <a:t>Волжский район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30524" y="404788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788024" y="620688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343274" y="547663"/>
            <a:ext cx="2592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solidFill>
                  <a:srgbClr val="000099"/>
                </a:solidFill>
              </a:rPr>
              <a:t>г. о. </a:t>
            </a:r>
            <a:r>
              <a:rPr lang="ru-RU" sz="1600" b="1" i="1" dirty="0">
                <a:solidFill>
                  <a:srgbClr val="002060"/>
                </a:solidFill>
              </a:rPr>
              <a:t>Новокуйбышевск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95536" y="5203358"/>
            <a:ext cx="61206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Аникина Елена Владимировна,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МАОУ ДПО ЦИТ г.о. Тольятти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ПРАКТИКА ИСПОЛЬЗОВАНИЯ МОДУЛЯ МСОКО АСУ РСО СГО ДЛЯ АВТОМАТИЗИРОВАННОЙ ОБРАБОТКИ РЕЗУЛЬТАТОВ РЕГИОНАЛЬНЫХ И МУНИЦИПАЛЬНЫХ КОНТРОЛЬНЫХ РАБОТ С ЦЕЛЬЮ ПОЛУЧЕНИЯ ОЦЕНКИ КАЧЕСТВА ОБРАЗОВАТЕЛЬНЫХ РЕЗУЛЬТАТОВ В УЧРЕЖДЕНИЯХ Г. О. ТОЛЬЯТТИ</a:t>
            </a:r>
            <a:endParaRPr lang="ru-RU" sz="1400" b="1" i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1" name="Рисунок 10" descr="НФ.jpg"/>
          <p:cNvPicPr>
            <a:picLocks noChangeAspect="1"/>
          </p:cNvPicPr>
          <p:nvPr/>
        </p:nvPicPr>
        <p:blipFill>
          <a:blip r:embed="rId3" cstate="print"/>
          <a:srcRect t="6046"/>
          <a:stretch>
            <a:fillRect/>
          </a:stretch>
        </p:blipFill>
        <p:spPr>
          <a:xfrm>
            <a:off x="179512" y="1152128"/>
            <a:ext cx="2380522" cy="3356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ЕД.jpg"/>
          <p:cNvPicPr>
            <a:picLocks noChangeAspect="1"/>
          </p:cNvPicPr>
          <p:nvPr/>
        </p:nvPicPr>
        <p:blipFill>
          <a:blip r:embed="rId4" cstate="print"/>
          <a:srcRect l="17713" t="19269" r="17713" b="15723"/>
          <a:stretch>
            <a:fillRect/>
          </a:stretch>
        </p:blipFill>
        <p:spPr>
          <a:xfrm>
            <a:off x="2771800" y="2420888"/>
            <a:ext cx="3456384" cy="23183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ЕА.jpg"/>
          <p:cNvPicPr>
            <a:picLocks noChangeAspect="1"/>
          </p:cNvPicPr>
          <p:nvPr/>
        </p:nvPicPr>
        <p:blipFill>
          <a:blip r:embed="rId5" cstate="print"/>
          <a:srcRect t="11125" r="23209" b="33853"/>
          <a:stretch>
            <a:fillRect/>
          </a:stretch>
        </p:blipFill>
        <p:spPr>
          <a:xfrm>
            <a:off x="6444208" y="4221088"/>
            <a:ext cx="2318069" cy="2492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555776" y="908720"/>
            <a:ext cx="604867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Фомина Надежда Борисовна ,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к.п.н., ГБОУ ВО МГПУ, г. Москва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ИНФОРМАЦИОННОЕ ОБЕСПЕЧЕНИЕ СИСТЕМЫ ОЦЕНКИ ДОСТИЖЕНИЯ ПЛАНИРУЕМЫХ РЕЗУЛЬТАТОВ ОСВОЕНИЯ ОСНОВНОЙ ОБРАЗОВАТЕЛЬНОЙ ПРОГРАММЫ В СООТВЕТСТВИИ С ФГОС</a:t>
            </a:r>
            <a:endParaRPr lang="ru-RU" sz="1400" b="1" i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UesbaWIuQ5I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76269" y="0"/>
            <a:ext cx="9220269" cy="6858000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27584" y="1423809"/>
            <a:ext cx="777654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Модуль МСОКО – </a:t>
            </a:r>
          </a:p>
          <a:p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новые возможности </a:t>
            </a:r>
          </a:p>
          <a:p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оценки качества образовательных результатов</a:t>
            </a:r>
            <a:endParaRPr lang="ru-RU" sz="3500" b="1" dirty="0" smtClean="0">
              <a:solidFill>
                <a:srgbClr val="000099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03648" cy="980728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88024" y="620688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30524" y="404788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343274" y="547663"/>
            <a:ext cx="2592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solidFill>
                  <a:srgbClr val="000099"/>
                </a:solidFill>
              </a:rPr>
              <a:t>г. о. </a:t>
            </a:r>
            <a:r>
              <a:rPr lang="ru-RU" sz="1600" b="1" i="1" dirty="0">
                <a:solidFill>
                  <a:srgbClr val="002060"/>
                </a:solidFill>
              </a:rPr>
              <a:t>Новокуйбышевск</a:t>
            </a:r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6516216" y="260648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>
                <a:solidFill>
                  <a:srgbClr val="002060"/>
                </a:solidFill>
              </a:rPr>
              <a:t>Волжский район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971600" y="5373216"/>
            <a:ext cx="8172400" cy="12687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i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Пискеева</a:t>
            </a:r>
            <a:r>
              <a:rPr lang="ru-RU" sz="20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Елена Владимировна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i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Piskeeva.elena</a:t>
            </a:r>
            <a:r>
              <a:rPr lang="ru-RU" sz="20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@</a:t>
            </a:r>
            <a:r>
              <a:rPr lang="en-US" sz="2000" i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gmail</a:t>
            </a:r>
            <a:r>
              <a:rPr lang="ru-RU" sz="20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en-US" sz="20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</a:t>
            </a:r>
            <a:endParaRPr lang="ru-RU" sz="2000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0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ГБУ ДПО «</a:t>
            </a:r>
            <a:r>
              <a:rPr lang="ru-RU" sz="2000" i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Новокуйбышевский</a:t>
            </a:r>
            <a:r>
              <a:rPr lang="ru-RU" sz="20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ресурсный центр» </a:t>
            </a:r>
          </a:p>
        </p:txBody>
      </p:sp>
      <p:pic>
        <p:nvPicPr>
          <p:cNvPr id="12" name="Picture 4" descr="samara_region_logo_option005"/>
          <p:cNvPicPr>
            <a:picLocks noChangeAspect="1" noChangeArrowheads="1"/>
          </p:cNvPicPr>
          <p:nvPr/>
        </p:nvPicPr>
        <p:blipFill>
          <a:blip r:embed="rId5" cstate="print"/>
          <a:srcRect l="19111" t="12886" r="20477" b="15161"/>
          <a:stretch>
            <a:fillRect/>
          </a:stretch>
        </p:blipFill>
        <p:spPr bwMode="auto">
          <a:xfrm>
            <a:off x="7308304" y="4761296"/>
            <a:ext cx="1332000" cy="133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60755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149080"/>
            <a:ext cx="1920214" cy="1440160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/>
          </p:nvPr>
        </p:nvGraphicFramePr>
        <p:xfrm>
          <a:off x="142876" y="1052736"/>
          <a:ext cx="9001124" cy="5329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 descr="banner_msoko_7ne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6910" y="738014"/>
            <a:ext cx="2249586" cy="12241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3744416" cy="864096"/>
          </a:xfrm>
        </p:spPr>
        <p:txBody>
          <a:bodyPr>
            <a:normAutofit/>
          </a:bodyPr>
          <a:lstStyle/>
          <a:p>
            <a:pPr>
              <a:lnSpc>
                <a:spcPts val="2360"/>
              </a:lnSpc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МСОКО. 2015-2016 гг.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72063" y="549002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14563" y="333102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27313" y="475977"/>
            <a:ext cx="2592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>
                <a:solidFill>
                  <a:srgbClr val="000099"/>
                </a:solidFill>
              </a:rPr>
              <a:t>г. о. </a:t>
            </a:r>
            <a:r>
              <a:rPr lang="ru-RU" sz="1600" b="1" i="1">
                <a:solidFill>
                  <a:srgbClr val="002060"/>
                </a:solidFill>
              </a:rPr>
              <a:t>Новокуйбышевск</a:t>
            </a:r>
          </a:p>
        </p:txBody>
      </p:sp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6804025" y="188640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>
                <a:solidFill>
                  <a:srgbClr val="002060"/>
                </a:solidFill>
              </a:rPr>
              <a:t>Волжский район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0620"/>
            <a:ext cx="1403350" cy="90805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1556792"/>
            <a:ext cx="44999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2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Автоматизация процессов оценки качества образовательных результатов по физике </a:t>
            </a:r>
            <a:endParaRPr lang="ru-RU" sz="2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15816" y="4869160"/>
            <a:ext cx="1368152" cy="1368152"/>
          </a:xfrm>
          <a:prstGeom prst="rect">
            <a:avLst/>
          </a:prstGeom>
        </p:spPr>
      </p:pic>
      <p:pic>
        <p:nvPicPr>
          <p:cNvPr id="14" name="Рисунок 13" descr="dizain-dlya-saita.png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7544" y="5445224"/>
            <a:ext cx="1165116" cy="1112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93448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14564" y="213272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072067" y="429175"/>
            <a:ext cx="3929063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627313" y="356149"/>
            <a:ext cx="25923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solidFill>
                  <a:srgbClr val="000099"/>
                </a:solidFill>
              </a:rPr>
              <a:t>г. о. </a:t>
            </a:r>
            <a:r>
              <a:rPr lang="ru-RU" sz="1600" b="1" i="1" dirty="0">
                <a:solidFill>
                  <a:srgbClr val="002060"/>
                </a:solidFill>
              </a:rPr>
              <a:t>Новокуйбышевск</a:t>
            </a:r>
          </a:p>
        </p:txBody>
      </p:sp>
      <p:sp>
        <p:nvSpPr>
          <p:cNvPr id="12" name="Text Box 46"/>
          <p:cNvSpPr txBox="1">
            <a:spLocks noChangeArrowheads="1"/>
          </p:cNvSpPr>
          <p:nvPr/>
        </p:nvSpPr>
        <p:spPr bwMode="auto">
          <a:xfrm>
            <a:off x="6804030" y="68812"/>
            <a:ext cx="20891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solidFill>
                  <a:srgbClr val="002060"/>
                </a:solidFill>
              </a:rPr>
              <a:t>Волжский район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7191" y="2167990"/>
            <a:ext cx="3966777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/>
              <a:t>Цель  деятельности территориальной сетевой апробационной площадки:</a:t>
            </a:r>
          </a:p>
          <a:p>
            <a:pPr lvl="0" algn="ctr"/>
            <a:endParaRPr lang="ru-RU" sz="15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Использование возможностей модуля МСОКО в получении объективного анализа результативности преподавания физики на уровне  школы и муниципалитета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1403648" cy="980728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7" name="Picture 1" descr="Z:\Внутренний обмен\ОСУК\МСОКО\документы по площадке\программа_титульный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6282" y="837580"/>
            <a:ext cx="4094565" cy="5630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8496" y="1196752"/>
            <a:ext cx="4249488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fontAlgn="auto">
              <a:lnSpc>
                <a:spcPts val="236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МСОКО. 2016-2017 гг.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5072067" y="404990"/>
            <a:ext cx="3929063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2214564" y="189087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2627313" y="331962"/>
            <a:ext cx="25923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>
                <a:solidFill>
                  <a:srgbClr val="000099"/>
                </a:solidFill>
              </a:rPr>
              <a:t>г. о. </a:t>
            </a:r>
            <a:r>
              <a:rPr lang="ru-RU" sz="1600" b="1" i="1">
                <a:solidFill>
                  <a:srgbClr val="002060"/>
                </a:solidFill>
              </a:rPr>
              <a:t>Новокуйбышевск</a:t>
            </a:r>
          </a:p>
        </p:txBody>
      </p:sp>
      <p:sp>
        <p:nvSpPr>
          <p:cNvPr id="2053" name="Text Box 46"/>
          <p:cNvSpPr txBox="1">
            <a:spLocks noChangeArrowheads="1"/>
          </p:cNvSpPr>
          <p:nvPr/>
        </p:nvSpPr>
        <p:spPr bwMode="auto">
          <a:xfrm>
            <a:off x="6804030" y="44626"/>
            <a:ext cx="20891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>
                <a:solidFill>
                  <a:srgbClr val="002060"/>
                </a:solidFill>
              </a:rPr>
              <a:t>Волжский район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980728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584926" y="803463"/>
            <a:ext cx="6974282" cy="873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Условия эффективного применения МСОКО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получения достоверных результатов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="" xmlns:p14="http://schemas.microsoft.com/office/powerpoint/2010/main" val="1806554016"/>
              </p:ext>
            </p:extLst>
          </p:nvPr>
        </p:nvGraphicFramePr>
        <p:xfrm>
          <a:off x="179512" y="1052736"/>
          <a:ext cx="89644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5072067" y="404990"/>
            <a:ext cx="3929063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2214564" y="189087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2627313" y="331962"/>
            <a:ext cx="25923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>
                <a:solidFill>
                  <a:srgbClr val="000099"/>
                </a:solidFill>
              </a:rPr>
              <a:t>г. о. </a:t>
            </a:r>
            <a:r>
              <a:rPr lang="ru-RU" sz="1600" b="1" i="1">
                <a:solidFill>
                  <a:srgbClr val="002060"/>
                </a:solidFill>
              </a:rPr>
              <a:t>Новокуйбышевск</a:t>
            </a:r>
          </a:p>
        </p:txBody>
      </p:sp>
      <p:sp>
        <p:nvSpPr>
          <p:cNvPr id="2053" name="Text Box 46"/>
          <p:cNvSpPr txBox="1">
            <a:spLocks noChangeArrowheads="1"/>
          </p:cNvSpPr>
          <p:nvPr/>
        </p:nvSpPr>
        <p:spPr bwMode="auto">
          <a:xfrm>
            <a:off x="6804030" y="44626"/>
            <a:ext cx="20891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>
                <a:solidFill>
                  <a:srgbClr val="002060"/>
                </a:solidFill>
              </a:rPr>
              <a:t>Волжский район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980728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786683" y="593600"/>
            <a:ext cx="6974282" cy="873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Условия эффективного применения МСОКО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получения достоверных результатов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="" xmlns:p14="http://schemas.microsoft.com/office/powerpoint/2010/main" val="3379791784"/>
              </p:ext>
            </p:extLst>
          </p:nvPr>
        </p:nvGraphicFramePr>
        <p:xfrm>
          <a:off x="179512" y="908720"/>
          <a:ext cx="8964488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5072067" y="404990"/>
            <a:ext cx="3929063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2214564" y="189087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2627313" y="331962"/>
            <a:ext cx="25923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>
                <a:solidFill>
                  <a:srgbClr val="000099"/>
                </a:solidFill>
              </a:rPr>
              <a:t>г. о. </a:t>
            </a:r>
            <a:r>
              <a:rPr lang="ru-RU" sz="1600" b="1" i="1">
                <a:solidFill>
                  <a:srgbClr val="002060"/>
                </a:solidFill>
              </a:rPr>
              <a:t>Новокуйбышевск</a:t>
            </a:r>
          </a:p>
        </p:txBody>
      </p:sp>
      <p:sp>
        <p:nvSpPr>
          <p:cNvPr id="2053" name="Text Box 46"/>
          <p:cNvSpPr txBox="1">
            <a:spLocks noChangeArrowheads="1"/>
          </p:cNvSpPr>
          <p:nvPr/>
        </p:nvSpPr>
        <p:spPr bwMode="auto">
          <a:xfrm>
            <a:off x="6804030" y="44626"/>
            <a:ext cx="20891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>
                <a:solidFill>
                  <a:srgbClr val="002060"/>
                </a:solidFill>
              </a:rPr>
              <a:t>Волжский район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980728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584926" y="750492"/>
            <a:ext cx="6974282" cy="873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Условия эффективного применения МСОКО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получения достоверных результатов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="" xmlns:p14="http://schemas.microsoft.com/office/powerpoint/2010/main" val="1340309845"/>
              </p:ext>
            </p:extLst>
          </p:nvPr>
        </p:nvGraphicFramePr>
        <p:xfrm>
          <a:off x="179512" y="1124744"/>
          <a:ext cx="89644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53537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"/>
            <a:ext cx="1080120" cy="754679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763688" y="260649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788029" y="476676"/>
            <a:ext cx="3929063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411761" y="404668"/>
            <a:ext cx="25923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solidFill>
                  <a:srgbClr val="000099"/>
                </a:solidFill>
              </a:rPr>
              <a:t>г. о. </a:t>
            </a:r>
            <a:r>
              <a:rPr lang="ru-RU" sz="1600" b="1" i="1" dirty="0">
                <a:solidFill>
                  <a:srgbClr val="002060"/>
                </a:solidFill>
              </a:rPr>
              <a:t>Новокуйбышевск</a:t>
            </a:r>
          </a:p>
        </p:txBody>
      </p:sp>
      <p:sp>
        <p:nvSpPr>
          <p:cNvPr id="20" name="Text Box 46"/>
          <p:cNvSpPr txBox="1">
            <a:spLocks noChangeArrowheads="1"/>
          </p:cNvSpPr>
          <p:nvPr/>
        </p:nvSpPr>
        <p:spPr bwMode="auto">
          <a:xfrm>
            <a:off x="6516221" y="188644"/>
            <a:ext cx="20891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solidFill>
                  <a:srgbClr val="002060"/>
                </a:solidFill>
              </a:rPr>
              <a:t>Волжский район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8596" y="357166"/>
            <a:ext cx="88569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310BD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2360"/>
              </a:lnSpc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Повышение квалификации специалистов ОО </a:t>
            </a:r>
          </a:p>
          <a:p>
            <a:pPr algn="ctr">
              <a:lnSpc>
                <a:spcPts val="2360"/>
              </a:lnSpc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области оценки качества образования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616938020"/>
              </p:ext>
            </p:extLst>
          </p:nvPr>
        </p:nvGraphicFramePr>
        <p:xfrm>
          <a:off x="179512" y="1495938"/>
          <a:ext cx="8784976" cy="5245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Y:\Внутренний обмен\ОСУК\Корнеева\г3.jpeg"/>
          <p:cNvPicPr/>
          <p:nvPr/>
        </p:nvPicPr>
        <p:blipFill>
          <a:blip r:embed="rId2" cstate="print"/>
          <a:srcRect t="6297" r="8605" b="8362"/>
          <a:stretch>
            <a:fillRect/>
          </a:stretch>
        </p:blipFill>
        <p:spPr bwMode="auto">
          <a:xfrm>
            <a:off x="6228184" y="837176"/>
            <a:ext cx="2736000" cy="417600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Y:\Внутренний обмен\ОСУК\Корнеева\г1.jpeg"/>
          <p:cNvPicPr/>
          <p:nvPr/>
        </p:nvPicPr>
        <p:blipFill>
          <a:blip r:embed="rId3" cstate="print"/>
          <a:srcRect l="8498" t="4429" r="11645" b="4598"/>
          <a:stretch>
            <a:fillRect/>
          </a:stretch>
        </p:blipFill>
        <p:spPr bwMode="auto">
          <a:xfrm>
            <a:off x="4283968" y="1485248"/>
            <a:ext cx="2736000" cy="417600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072063" y="549002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14563" y="333102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27313" y="475977"/>
            <a:ext cx="2592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>
                <a:solidFill>
                  <a:srgbClr val="000099"/>
                </a:solidFill>
              </a:rPr>
              <a:t>г. о. </a:t>
            </a:r>
            <a:r>
              <a:rPr lang="ru-RU" sz="1600" b="1" i="1">
                <a:solidFill>
                  <a:srgbClr val="002060"/>
                </a:solidFill>
              </a:rPr>
              <a:t>Новокуйбышевск</a:t>
            </a:r>
          </a:p>
        </p:txBody>
      </p:sp>
      <p:sp>
        <p:nvSpPr>
          <p:cNvPr id="6" name="Text Box 46"/>
          <p:cNvSpPr txBox="1">
            <a:spLocks noChangeArrowheads="1"/>
          </p:cNvSpPr>
          <p:nvPr/>
        </p:nvSpPr>
        <p:spPr bwMode="auto">
          <a:xfrm>
            <a:off x="6947346" y="188640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solidFill>
                  <a:srgbClr val="002060"/>
                </a:solidFill>
              </a:rPr>
              <a:t>Волжский район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20"/>
            <a:ext cx="1403350" cy="90805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1" name="Рисунок 10" descr="Y:\Внутренний обмен\ОСУК\Корнеева\г4.jpeg"/>
          <p:cNvPicPr/>
          <p:nvPr/>
        </p:nvPicPr>
        <p:blipFill>
          <a:blip r:embed="rId5" cstate="print"/>
          <a:srcRect l="1924" t="4198" r="17905" b="9387"/>
          <a:stretch>
            <a:fillRect/>
          </a:stretch>
        </p:blipFill>
        <p:spPr bwMode="auto">
          <a:xfrm>
            <a:off x="2339752" y="2132856"/>
            <a:ext cx="2736000" cy="417600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115616" y="980728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Методическая поддержка</a:t>
            </a:r>
          </a:p>
        </p:txBody>
      </p:sp>
      <p:pic>
        <p:nvPicPr>
          <p:cNvPr id="8" name="Рисунок 7" descr="Y:\Внутренний обмен\ОСУК\Корнеева\г2.jpeg"/>
          <p:cNvPicPr/>
          <p:nvPr/>
        </p:nvPicPr>
        <p:blipFill>
          <a:blip r:embed="rId6" cstate="print"/>
          <a:srcRect t="4315" r="5343" b="2394"/>
          <a:stretch>
            <a:fillRect/>
          </a:stretch>
        </p:blipFill>
        <p:spPr bwMode="auto">
          <a:xfrm>
            <a:off x="251520" y="2564904"/>
            <a:ext cx="2736304" cy="4176464"/>
          </a:xfrm>
          <a:prstGeom prst="rect">
            <a:avLst/>
          </a:prstGeom>
          <a:ln w="3175"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2" descr="http://vkt.tomsk.ru/upload/iblock/fd3/zastavkasemina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27105"/>
            <a:ext cx="1667237" cy="1470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5638</TotalTime>
  <Words>1479</Words>
  <Application>Microsoft Office PowerPoint</Application>
  <PresentationFormat>Экран (4:3)</PresentationFormat>
  <Paragraphs>428</Paragraphs>
  <Slides>20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МСОКО. 2015-2016 гг.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Интерпретация показателей качества образовательных результатов</vt:lpstr>
      <vt:lpstr>Анализ результатов диагностики</vt:lpstr>
      <vt:lpstr>Анализ результатов диагностики</vt:lpstr>
      <vt:lpstr>Анализ результатов диагностики</vt:lpstr>
      <vt:lpstr>Анализ результатов диагностики</vt:lpstr>
      <vt:lpstr>Анализ результатов диагностики</vt:lpstr>
      <vt:lpstr>Анализ результатов диагностики</vt:lpstr>
      <vt:lpstr>Результативность проекта</vt:lpstr>
      <vt:lpstr>Перспективные направления развития проекта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Korneeva</dc:creator>
  <cp:lastModifiedBy>Игоr</cp:lastModifiedBy>
  <cp:revision>400</cp:revision>
  <dcterms:created xsi:type="dcterms:W3CDTF">2015-11-27T08:18:26Z</dcterms:created>
  <dcterms:modified xsi:type="dcterms:W3CDTF">2017-06-28T05:43:19Z</dcterms:modified>
</cp:coreProperties>
</file>