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549" r:id="rId2"/>
    <p:sldId id="545" r:id="rId3"/>
    <p:sldId id="552" r:id="rId4"/>
    <p:sldId id="551" r:id="rId5"/>
    <p:sldId id="528" r:id="rId6"/>
    <p:sldId id="529" r:id="rId7"/>
    <p:sldId id="553" r:id="rId8"/>
    <p:sldId id="554" r:id="rId9"/>
    <p:sldId id="555" r:id="rId10"/>
    <p:sldId id="524" r:id="rId11"/>
    <p:sldId id="556" r:id="rId12"/>
    <p:sldId id="525" r:id="rId13"/>
    <p:sldId id="557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ga Maslenikova" initials="OM" lastIdx="1" clrIdx="0">
    <p:extLst>
      <p:ext uri="{19B8F6BF-5375-455C-9EA6-DF929625EA0E}">
        <p15:presenceInfo xmlns:p15="http://schemas.microsoft.com/office/powerpoint/2012/main" userId="9f0ddb59a057d69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259"/>
    <a:srgbClr val="EDF7F9"/>
    <a:srgbClr val="EAF1FA"/>
    <a:srgbClr val="8BCD43"/>
    <a:srgbClr val="F19A27"/>
    <a:srgbClr val="F7F7F7"/>
    <a:srgbClr val="ECF5D7"/>
    <a:srgbClr val="FEF4EC"/>
    <a:srgbClr val="2FA4BF"/>
    <a:srgbClr val="247E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3077" autoAdjust="0"/>
  </p:normalViewPr>
  <p:slideViewPr>
    <p:cSldViewPr>
      <p:cViewPr varScale="1">
        <p:scale>
          <a:sx n="87" d="100"/>
          <a:sy n="87" d="100"/>
        </p:scale>
        <p:origin x="680" y="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DEB7A-106D-4CDF-BEA1-BB2AB08C6D4D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DE1AA-2E76-4564-8B90-34994DEB0D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559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Говоря о современной  инфраструктуре детского сада, школы и учреждения дополнительного образования, мы подразумеваем  условия реализации образовательных программ,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980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701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78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761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775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540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2DE1AA-2E76-4564-8B90-34994DEB0D5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263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D633-46A0-40A5-94D5-7A5761A43A32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A90-A48C-4000-9CF5-ABACE7B01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D633-46A0-40A5-94D5-7A5761A43A32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A90-A48C-4000-9CF5-ABACE7B01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D633-46A0-40A5-94D5-7A5761A43A32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A90-A48C-4000-9CF5-ABACE7B01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D633-46A0-40A5-94D5-7A5761A43A32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A90-A48C-4000-9CF5-ABACE7B01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D633-46A0-40A5-94D5-7A5761A43A32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A90-A48C-4000-9CF5-ABACE7B01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D633-46A0-40A5-94D5-7A5761A43A32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A90-A48C-4000-9CF5-ABACE7B01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D633-46A0-40A5-94D5-7A5761A43A32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A90-A48C-4000-9CF5-ABACE7B01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D633-46A0-40A5-94D5-7A5761A43A32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A90-A48C-4000-9CF5-ABACE7B01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D633-46A0-40A5-94D5-7A5761A43A32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A90-A48C-4000-9CF5-ABACE7B01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D633-46A0-40A5-94D5-7A5761A43A32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A90-A48C-4000-9CF5-ABACE7B01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D633-46A0-40A5-94D5-7A5761A43A32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A90-A48C-4000-9CF5-ABACE7B01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AD633-46A0-40A5-94D5-7A5761A43A32}" type="datetimeFigureOut">
              <a:rPr lang="ru-RU" smtClean="0"/>
              <a:pPr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B8A90-A48C-4000-9CF5-ABACE7B01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://www.rt.ru/" TargetMode="Externa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dshershavin.MISHINA\Рабочий стол\1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4305" y="2071684"/>
            <a:ext cx="4819716" cy="26990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639723"/>
            <a:ext cx="8964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Информационная 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образовательная среда: синтез контента и 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сервисов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3600" b="1" dirty="0">
              <a:solidFill>
                <a:srgbClr val="ECF5D7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7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7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17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endParaRPr lang="ru-RU" sz="1000" dirty="0" smtClean="0">
              <a:solidFill>
                <a:schemeClr val="accent6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sz="1000" dirty="0" smtClean="0">
              <a:solidFill>
                <a:schemeClr val="accent6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«Новый Диск», </a:t>
            </a:r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1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dshershavin.MISHINA\Рабочий стол\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0274" y="1"/>
            <a:ext cx="993726" cy="6057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161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714361"/>
            <a:ext cx="9144000" cy="4429137"/>
          </a:xfrm>
          <a:prstGeom prst="rect">
            <a:avLst/>
          </a:prstGeom>
          <a:solidFill>
            <a:srgbClr val="EA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AF1F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448" y="857238"/>
            <a:ext cx="4116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Назначение заданий учителем по электронным учебным ресурсам</a:t>
            </a:r>
          </a:p>
          <a:p>
            <a:pPr marL="182563" indent="-182563"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Передача результатов работы учащихся в электронный журнал</a:t>
            </a:r>
          </a:p>
          <a:p>
            <a:pPr marL="182563" indent="-182563"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Формирование индивидуальных маршрутов обучения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524" y="234918"/>
            <a:ext cx="83009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ОБРАЗОВАРИУМ. </a:t>
            </a: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Интеграция с </a:t>
            </a:r>
            <a:r>
              <a:rPr lang="ru-RU" sz="2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ИРТех</a:t>
            </a:r>
            <a:endParaRPr lang="ru-RU" sz="2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926593"/>
            <a:ext cx="4023431" cy="22631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59627"/>
            <a:ext cx="4016430" cy="2259242"/>
          </a:xfrm>
          <a:prstGeom prst="rect">
            <a:avLst/>
          </a:prstGeom>
        </p:spPr>
      </p:pic>
      <p:pic>
        <p:nvPicPr>
          <p:cNvPr id="9" name="Picture 2" descr="Картинки по запросу иртех логотип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32440" y="65735"/>
            <a:ext cx="529612" cy="561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619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714361"/>
            <a:ext cx="9144000" cy="4429137"/>
          </a:xfrm>
          <a:prstGeom prst="rect">
            <a:avLst/>
          </a:prstGeom>
          <a:solidFill>
            <a:srgbClr val="EA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AF1F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448" y="857238"/>
            <a:ext cx="41168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ru-RU" sz="2000" dirty="0" smtClean="0"/>
              <a:t>Организация разнообразных форм </a:t>
            </a:r>
            <a:r>
              <a:rPr lang="ru-RU" sz="2000" dirty="0"/>
              <a:t>дистанционного </a:t>
            </a:r>
            <a:r>
              <a:rPr lang="ru-RU" sz="2000" dirty="0" smtClean="0"/>
              <a:t>обучения и совместной деятельности:</a:t>
            </a:r>
          </a:p>
          <a:p>
            <a:pPr marL="182563" indent="-182563"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sz="2000" dirty="0" smtClean="0"/>
              <a:t>работа </a:t>
            </a:r>
            <a:r>
              <a:rPr lang="ru-RU" sz="2000" dirty="0"/>
              <a:t>обучающихся с ресурсами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182563" indent="-182563"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sz="2000" dirty="0"/>
              <a:t>п</a:t>
            </a:r>
            <a:r>
              <a:rPr lang="ru-RU" sz="2000" dirty="0" smtClean="0"/>
              <a:t>роектная деятельность</a:t>
            </a:r>
          </a:p>
          <a:p>
            <a:pPr marL="182563" indent="-182563"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sz="2000" dirty="0" smtClean="0"/>
              <a:t>совместная работа </a:t>
            </a:r>
            <a:r>
              <a:rPr lang="ru-RU" sz="2000" dirty="0"/>
              <a:t>педагогов, обучающихся, </a:t>
            </a:r>
            <a:r>
              <a:rPr lang="ru-RU" sz="2000" dirty="0" err="1"/>
              <a:t>тьюторов</a:t>
            </a:r>
            <a:r>
              <a:rPr lang="ru-RU" sz="2000" dirty="0"/>
              <a:t>, привлеченных специалистов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524" y="234918"/>
            <a:ext cx="83009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ОБРАЗОВАРИУМ. </a:t>
            </a: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Интеграция с </a:t>
            </a: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Microsoft</a:t>
            </a:r>
            <a:endParaRPr lang="ru-RU" sz="22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http://img-maker.com/App_Images/Help/logo/mic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399" y="-3363"/>
            <a:ext cx="855079" cy="721745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0448" y="720057"/>
            <a:ext cx="4059984" cy="22837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073" y="2745726"/>
            <a:ext cx="4229432" cy="237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3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877188"/>
            <a:ext cx="9144000" cy="4214842"/>
          </a:xfrm>
          <a:prstGeom prst="rect">
            <a:avLst/>
          </a:prstGeom>
          <a:solidFill>
            <a:srgbClr val="EA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AF1FA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spcBef>
                <a:spcPts val="1200"/>
              </a:spcBef>
            </a:pPr>
            <a:r>
              <a:rPr lang="ru-RU" sz="2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ОБРАЗОВАРИУМ.</a:t>
            </a:r>
            <a:r>
              <a:rPr lang="ru-RU" sz="23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2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Внедрение</a:t>
            </a:r>
            <a:endParaRPr lang="ru-RU" sz="23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662" y="1092470"/>
            <a:ext cx="36519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itchFamily="34" charset="0"/>
              </a:rPr>
              <a:t>Для учащихся </a:t>
            </a:r>
            <a:r>
              <a:rPr lang="ru-RU" sz="1600" dirty="0" smtClean="0">
                <a:latin typeface="Arial" panose="020B0604020202020204" pitchFamily="34" charset="0"/>
                <a:cs typeface="Arial" pitchFamily="34" charset="0"/>
              </a:rPr>
              <a:t>–</a:t>
            </a:r>
            <a:r>
              <a:rPr lang="ru-RU" sz="1600" b="1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мобильный доступ к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учебным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материалам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182563" indent="-182563"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Для учителя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индивидуализация учебного процесса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182563" indent="-182563"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Для родителей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– активное вовлечение в образовательный процесс своих детей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marL="182563" indent="-182563"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Для администрации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инструменты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контроля эффективности использования образовательных ресурсов и организации информационно-образовательной среды образовательного учреждения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42617">
            <a:off x="4025202" y="1059254"/>
            <a:ext cx="4991851" cy="330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5492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4"/>
          <p:cNvSpPr>
            <a:spLocks noChangeArrowheads="1"/>
          </p:cNvSpPr>
          <p:nvPr/>
        </p:nvSpPr>
        <p:spPr bwMode="auto">
          <a:xfrm>
            <a:off x="519113" y="1330325"/>
            <a:ext cx="83248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100" b="1">
                <a:solidFill>
                  <a:srgbClr val="1B81C7"/>
                </a:solidFill>
                <a:cs typeface="Arial" panose="020B0604020202020204" pitchFamily="34" charset="0"/>
              </a:rPr>
              <a:t>Департамент образования компании «Новый Диск»</a:t>
            </a:r>
          </a:p>
        </p:txBody>
      </p:sp>
      <p:pic>
        <p:nvPicPr>
          <p:cNvPr id="13315" name="Picture 2" descr="C:\Documents and Settings\dshershavin.MISHINA\Рабочий стол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5" y="0"/>
            <a:ext cx="9937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Прямоугольник 21"/>
          <p:cNvSpPr>
            <a:spLocks noChangeArrowheads="1"/>
          </p:cNvSpPr>
          <p:nvPr/>
        </p:nvSpPr>
        <p:spPr bwMode="auto">
          <a:xfrm>
            <a:off x="519113" y="2116138"/>
            <a:ext cx="50022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500">
                <a:cs typeface="Arial" panose="020B0604020202020204" pitchFamily="34" charset="0"/>
              </a:rPr>
              <a:t>По вопросам сотрудничества и продаж </a:t>
            </a:r>
          </a:p>
          <a:p>
            <a:pPr eaLnBrk="1" hangingPunct="1"/>
            <a:r>
              <a:rPr lang="ru-RU" altLang="ru-RU" sz="1500">
                <a:cs typeface="Arial" panose="020B0604020202020204" pitchFamily="34" charset="0"/>
              </a:rPr>
              <a:t>обращаться по телефону + 7 (495) 785-65-14 </a:t>
            </a:r>
          </a:p>
          <a:p>
            <a:pPr eaLnBrk="1" hangingPunct="1"/>
            <a:r>
              <a:rPr lang="ru-RU" altLang="ru-RU" sz="1500">
                <a:cs typeface="Arial" panose="020B0604020202020204" pitchFamily="34" charset="0"/>
              </a:rPr>
              <a:t>e-mail: school@nd.ru</a:t>
            </a:r>
          </a:p>
        </p:txBody>
      </p:sp>
      <p:sp>
        <p:nvSpPr>
          <p:cNvPr id="13317" name="Прямоугольник 15"/>
          <p:cNvSpPr>
            <a:spLocks noChangeArrowheads="1"/>
          </p:cNvSpPr>
          <p:nvPr/>
        </p:nvSpPr>
        <p:spPr bwMode="auto">
          <a:xfrm>
            <a:off x="582613" y="4516438"/>
            <a:ext cx="19478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 b="1">
                <a:solidFill>
                  <a:srgbClr val="1B81C7"/>
                </a:solidFill>
                <a:cs typeface="Arial" panose="020B0604020202020204" pitchFamily="34" charset="0"/>
              </a:rPr>
              <a:t>www.school.nd.ru</a:t>
            </a:r>
            <a:endParaRPr lang="ru-RU" altLang="ru-RU" sz="1600" b="1">
              <a:solidFill>
                <a:srgbClr val="1B81C7"/>
              </a:solidFill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11188" y="1924050"/>
            <a:ext cx="7561262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54634"/>
            <a:ext cx="9144000" cy="14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9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11510"/>
            <a:ext cx="7487874" cy="44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851920" y="2355726"/>
            <a:ext cx="100811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6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7524" y="234918"/>
            <a:ext cx="83009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ОБРАЗОВАРИУМ. Ключевые партнеры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431893" y="4095709"/>
            <a:ext cx="14970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NetSchool</a:t>
            </a: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Documents and Settings\dshershavin.MISHINA\Рабочий стол\a48199e248c9d3a6b6458ab67ca6ce8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0155" y="3046164"/>
            <a:ext cx="1714512" cy="1668726"/>
          </a:xfrm>
          <a:prstGeom prst="rect">
            <a:avLst/>
          </a:prstGeom>
          <a:noFill/>
        </p:spPr>
      </p:pic>
      <p:sp>
        <p:nvSpPr>
          <p:cNvPr id="2" name="AutoShape 2" descr="https://upload.wikimedia.org/wikipedia/ru/d/d4/%D0%A0%D0%BE%D1%81%D1%82%D0%B5%D0%BB%D0%B5%D0%BA%D0%BE%D0%BC.png"/>
          <p:cNvSpPr>
            <a:spLocks noChangeAspect="1" noChangeArrowheads="1"/>
          </p:cNvSpPr>
          <p:nvPr/>
        </p:nvSpPr>
        <p:spPr bwMode="auto">
          <a:xfrm>
            <a:off x="155574" y="-144463"/>
            <a:ext cx="4992489" cy="499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17"/>
          <p:cNvGrpSpPr/>
          <p:nvPr/>
        </p:nvGrpSpPr>
        <p:grpSpPr>
          <a:xfrm>
            <a:off x="6861181" y="1117338"/>
            <a:ext cx="1497033" cy="1236471"/>
            <a:chOff x="6575429" y="1071552"/>
            <a:chExt cx="1497033" cy="1236471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16" y="1071552"/>
              <a:ext cx="571504" cy="842526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>
            <a:xfrm>
              <a:off x="6575429" y="2000246"/>
              <a:ext cx="149703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Ростелеком</a:t>
              </a:r>
              <a:endPara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241" name="Rectangle 1">
            <a:hlinkClick r:id="rId4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14" name="Picture 2" descr="Картинки по запросу иртех логотип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1331652"/>
            <a:ext cx="808142" cy="85725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431893" y="3117602"/>
            <a:ext cx="14970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Сетевой город </a:t>
            </a:r>
          </a:p>
          <a:p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6" name="Picture 4" descr="http://img-maker.com/App_Images/Help/logo/micr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0155" y="903024"/>
            <a:ext cx="1861977" cy="157163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715140" y="3092189"/>
            <a:ext cx="2000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Подключение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образовательных организаций к Интернету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2617536"/>
            <a:ext cx="2176467" cy="17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2617536"/>
            <a:ext cx="2176467" cy="17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2617536"/>
            <a:ext cx="2176467" cy="17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3903420"/>
            <a:ext cx="738465" cy="7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8433" y="3084536"/>
            <a:ext cx="642942" cy="67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8524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68313" y="906463"/>
            <a:ext cx="4247703" cy="379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 indent="-179388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Clr>
                <a:srgbClr val="278DE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altLang="ru-RU" sz="1600" dirty="0">
                <a:cs typeface="Arial" panose="020B0604020202020204" pitchFamily="34" charset="0"/>
              </a:rPr>
              <a:t>Единая образовательная среда  для детей, педагогов, родителей</a:t>
            </a:r>
          </a:p>
          <a:p>
            <a:pPr eaLnBrk="1" hangingPunct="1">
              <a:spcBef>
                <a:spcPts val="500"/>
              </a:spcBef>
              <a:buClr>
                <a:srgbClr val="278DE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altLang="ru-RU" sz="1600" dirty="0">
                <a:cs typeface="Arial" panose="020B0604020202020204" pitchFamily="34" charset="0"/>
              </a:rPr>
              <a:t>Интерактивные учебные онлайн-ресурсы по всем </a:t>
            </a:r>
            <a:r>
              <a:rPr lang="ru-RU" altLang="ru-RU" sz="1600" dirty="0" smtClean="0">
                <a:cs typeface="Arial" panose="020B0604020202020204" pitchFamily="34" charset="0"/>
              </a:rPr>
              <a:t>образовательным областям </a:t>
            </a:r>
            <a:r>
              <a:rPr lang="ru-RU" altLang="ru-RU" sz="1600" dirty="0">
                <a:cs typeface="Arial" panose="020B0604020202020204" pitchFamily="34" charset="0"/>
              </a:rPr>
              <a:t>для всех видов </a:t>
            </a:r>
            <a:r>
              <a:rPr lang="ru-RU" altLang="ru-RU" sz="1600" dirty="0" smtClean="0">
                <a:cs typeface="Arial" panose="020B0604020202020204" pitchFamily="34" charset="0"/>
              </a:rPr>
              <a:t>учебной деятельности</a:t>
            </a:r>
          </a:p>
          <a:p>
            <a:pPr eaLnBrk="1" hangingPunct="1">
              <a:spcBef>
                <a:spcPts val="500"/>
              </a:spcBef>
              <a:buClr>
                <a:srgbClr val="278DE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600" dirty="0"/>
              <a:t>И</a:t>
            </a:r>
            <a:r>
              <a:rPr lang="ru-RU" sz="1600" dirty="0" smtClean="0"/>
              <a:t>нструменты </a:t>
            </a:r>
            <a:r>
              <a:rPr lang="ru-RU" sz="1600" dirty="0"/>
              <a:t>сетевого взаимодействия, проектной </a:t>
            </a:r>
            <a:r>
              <a:rPr lang="ru-RU" sz="1600" dirty="0" smtClean="0"/>
              <a:t>деятельности</a:t>
            </a:r>
          </a:p>
          <a:p>
            <a:pPr eaLnBrk="1" hangingPunct="1">
              <a:spcBef>
                <a:spcPts val="500"/>
              </a:spcBef>
              <a:buClr>
                <a:srgbClr val="278DE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600" dirty="0"/>
              <a:t>И</a:t>
            </a:r>
            <a:r>
              <a:rPr lang="ru-RU" sz="1600" dirty="0" smtClean="0"/>
              <a:t>нструменты </a:t>
            </a:r>
            <a:r>
              <a:rPr lang="ru-RU" sz="1600" dirty="0"/>
              <a:t>формирования индивидуальных образовательных траекторий, интеграции с электронными сервисами: электронным журналом, электронным </a:t>
            </a:r>
            <a:r>
              <a:rPr lang="ru-RU" sz="1600" dirty="0" smtClean="0"/>
              <a:t>дневником</a:t>
            </a:r>
          </a:p>
          <a:p>
            <a:pPr eaLnBrk="1" hangingPunct="1">
              <a:spcBef>
                <a:spcPts val="500"/>
              </a:spcBef>
              <a:buClr>
                <a:srgbClr val="278DE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И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344" y="1419472"/>
            <a:ext cx="4221152" cy="28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5"/>
          <p:cNvSpPr>
            <a:spLocks noChangeArrowheads="1"/>
          </p:cNvSpPr>
          <p:nvPr/>
        </p:nvSpPr>
        <p:spPr bwMode="auto">
          <a:xfrm>
            <a:off x="409575" y="100013"/>
            <a:ext cx="83248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ОБРАЗОВАРИУМ. </a:t>
            </a:r>
            <a:r>
              <a:rPr lang="ru-RU" altLang="ru-RU" sz="2000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Образовательные онлайн</a:t>
            </a:r>
            <a:r>
              <a:rPr lang="en-US" altLang="ru-RU" sz="2000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-</a:t>
            </a:r>
            <a:r>
              <a:rPr lang="ru-RU" alt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ресурсы</a:t>
            </a:r>
            <a:br>
              <a:rPr lang="ru-RU" alt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</a:br>
            <a:r>
              <a:rPr lang="ru-RU" alt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и </a:t>
            </a:r>
            <a:r>
              <a:rPr lang="ru-RU" altLang="ru-RU" sz="2000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облачные сервисы</a:t>
            </a:r>
          </a:p>
          <a:p>
            <a:pPr>
              <a:spcBef>
                <a:spcPts val="1200"/>
              </a:spcBef>
            </a:pPr>
            <a:endParaRPr lang="ru-RU" altLang="ru-RU" sz="2000" b="1" dirty="0">
              <a:solidFill>
                <a:srgbClr val="1B81C7"/>
              </a:solidFill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9035" y="4301683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buClr>
                <a:srgbClr val="278DE1"/>
              </a:buClr>
              <a:buSzPct val="130000"/>
            </a:pPr>
            <a:r>
              <a:rPr lang="ru-RU" dirty="0" smtClean="0"/>
              <a:t>Инструменты </a:t>
            </a:r>
            <a:r>
              <a:rPr lang="ru-RU" dirty="0"/>
              <a:t>коммуникации пользователей через сервисы сетевого общения, в том числе социальные сети и др. ресурсы.</a:t>
            </a:r>
            <a:endParaRPr lang="ru-RU" altLang="ru-R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8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857502"/>
            <a:ext cx="1577923" cy="123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714626"/>
            <a:ext cx="1367491" cy="151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946135" y="2050587"/>
            <a:ext cx="31257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Интерактивные 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конструкторские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среды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43372" y="2047400"/>
            <a:ext cx="31257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Мультимедийные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наглядно-дидактические 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пособия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14810" y="4071948"/>
            <a:ext cx="35179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Игровые </a:t>
            </a: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диагностические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среды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14414" y="4286262"/>
            <a:ext cx="3125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Образовательные комплексы </a:t>
            </a: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для интерактивной доски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2249" y="827444"/>
            <a:ext cx="1297296" cy="113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287523" y="234918"/>
            <a:ext cx="673084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solidFill>
                  <a:srgbClr val="F19A27"/>
                </a:solidFill>
                <a:latin typeface="Arial" pitchFamily="34" charset="0"/>
                <a:cs typeface="Arial" pitchFamily="34" charset="0"/>
              </a:rPr>
              <a:t>Дошкольное и начальное общее образование</a:t>
            </a:r>
            <a:endParaRPr lang="ru-RU" sz="2300" dirty="0">
              <a:solidFill>
                <a:srgbClr val="F19A2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V="1">
            <a:off x="1" y="5054634"/>
            <a:ext cx="9144000" cy="13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19"/>
          <p:cNvGrpSpPr/>
          <p:nvPr/>
        </p:nvGrpSpPr>
        <p:grpSpPr>
          <a:xfrm>
            <a:off x="2151064" y="1000114"/>
            <a:ext cx="920738" cy="1071570"/>
            <a:chOff x="2293940" y="1000114"/>
            <a:chExt cx="920738" cy="107157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93940" y="1000114"/>
              <a:ext cx="730260" cy="1015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Прямоугольник 16"/>
            <p:cNvSpPr/>
            <p:nvPr/>
          </p:nvSpPr>
          <p:spPr>
            <a:xfrm>
              <a:off x="2643174" y="1928808"/>
              <a:ext cx="571504" cy="14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038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857238"/>
            <a:ext cx="1387494" cy="194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-125435" y="2786064"/>
            <a:ext cx="31257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Интерактивные плакаты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572014"/>
            <a:ext cx="36878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Виртуальные лабораторные работы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214692"/>
            <a:ext cx="1751978" cy="136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87523" y="234918"/>
            <a:ext cx="673084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Основное и среднее общее образование</a:t>
            </a:r>
            <a:endParaRPr lang="ru-RU" sz="23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54634"/>
            <a:ext cx="9144000" cy="14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Группа 13"/>
          <p:cNvGrpSpPr/>
          <p:nvPr/>
        </p:nvGrpSpPr>
        <p:grpSpPr>
          <a:xfrm>
            <a:off x="6900984" y="1142990"/>
            <a:ext cx="814288" cy="1208105"/>
            <a:chOff x="6258042" y="1220769"/>
            <a:chExt cx="814288" cy="120810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58042" y="1220769"/>
              <a:ext cx="721756" cy="1158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Прямоугольник 12"/>
            <p:cNvSpPr/>
            <p:nvPr/>
          </p:nvSpPr>
          <p:spPr>
            <a:xfrm>
              <a:off x="6643702" y="2285998"/>
              <a:ext cx="428628" cy="14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786050" y="2764039"/>
            <a:ext cx="31257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Электронные плакаты и тесты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1018070"/>
            <a:ext cx="1857388" cy="176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143636" y="2571750"/>
            <a:ext cx="2643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Интерактивные творческие задания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000464" y="4500576"/>
            <a:ext cx="5143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Мультимедийные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наглядно-дидактические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пособия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05140" y="3181779"/>
            <a:ext cx="1477124" cy="1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7524" y="234918"/>
            <a:ext cx="9104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ОБРАЗОВАРИУМ. Пользовательский интерфейс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528" y="587464"/>
            <a:ext cx="9104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Витрина ресурсов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961" y="1779662"/>
            <a:ext cx="4766079" cy="27648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ая выноска 12"/>
          <p:cNvSpPr/>
          <p:nvPr/>
        </p:nvSpPr>
        <p:spPr>
          <a:xfrm>
            <a:off x="2699792" y="1103239"/>
            <a:ext cx="1691816" cy="432000"/>
          </a:xfrm>
          <a:prstGeom prst="wedgeRectCallout">
            <a:avLst>
              <a:gd name="adj1" fmla="val -25971"/>
              <a:gd name="adj2" fmla="val 117173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Мгновенный поиск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ключевому слову</a:t>
            </a: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309999" y="2157602"/>
            <a:ext cx="1440160" cy="716639"/>
          </a:xfrm>
          <a:prstGeom prst="wedgeRectCallout">
            <a:avLst>
              <a:gd name="adj1" fmla="val 80282"/>
              <a:gd name="adj2" fmla="val -26319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Фильтры 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формирования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витрины ресурсов</a:t>
            </a: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5174952" y="1078760"/>
            <a:ext cx="1764064" cy="432000"/>
          </a:xfrm>
          <a:prstGeom prst="wedgeRectCallout">
            <a:avLst>
              <a:gd name="adj1" fmla="val 25216"/>
              <a:gd name="adj2" fmla="val 106481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Ввести 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код </a:t>
            </a: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доступа</a:t>
            </a: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7164288" y="3723878"/>
            <a:ext cx="1800000" cy="360000"/>
          </a:xfrm>
          <a:prstGeom prst="wedgeRectCallout">
            <a:avLst>
              <a:gd name="adj1" fmla="val -107275"/>
              <a:gd name="adj2" fmla="val 30919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...или зайти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страницу продукта</a:t>
            </a: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7091748" y="2171572"/>
            <a:ext cx="1800000" cy="432000"/>
          </a:xfrm>
          <a:prstGeom prst="wedgeRectCallout">
            <a:avLst>
              <a:gd name="adj1" fmla="val -80304"/>
              <a:gd name="adj2" fmla="val 5615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Запустить приложение из витрины</a:t>
            </a:r>
          </a:p>
        </p:txBody>
      </p:sp>
    </p:spTree>
    <p:extLst>
      <p:ext uri="{BB962C8B-B14F-4D97-AF65-F5344CB8AC3E}">
        <p14:creationId xmlns:p14="http://schemas.microsoft.com/office/powerpoint/2010/main" val="121686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448" y="234918"/>
            <a:ext cx="82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ОБРАЗОВАРИУМ. Пользовательский интерфейс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4448" y="555526"/>
            <a:ext cx="82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Страница продукта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23058" y="2933214"/>
            <a:ext cx="2141611" cy="261610"/>
          </a:xfrm>
          <a:custGeom>
            <a:avLst/>
            <a:gdLst>
              <a:gd name="connsiteX0" fmla="*/ 0 w 1935189"/>
              <a:gd name="connsiteY0" fmla="*/ 0 h 430887"/>
              <a:gd name="connsiteX1" fmla="*/ 1935189 w 1935189"/>
              <a:gd name="connsiteY1" fmla="*/ 0 h 430887"/>
              <a:gd name="connsiteX2" fmla="*/ 1935189 w 1935189"/>
              <a:gd name="connsiteY2" fmla="*/ 430887 h 430887"/>
              <a:gd name="connsiteX3" fmla="*/ 0 w 1935189"/>
              <a:gd name="connsiteY3" fmla="*/ 430887 h 430887"/>
              <a:gd name="connsiteX4" fmla="*/ 0 w 1935189"/>
              <a:gd name="connsiteY4" fmla="*/ 0 h 430887"/>
              <a:gd name="connsiteX0" fmla="*/ 0 w 2682535"/>
              <a:gd name="connsiteY0" fmla="*/ 0 h 545187"/>
              <a:gd name="connsiteX1" fmla="*/ 2682535 w 2682535"/>
              <a:gd name="connsiteY1" fmla="*/ 114300 h 545187"/>
              <a:gd name="connsiteX2" fmla="*/ 2682535 w 2682535"/>
              <a:gd name="connsiteY2" fmla="*/ 545187 h 545187"/>
              <a:gd name="connsiteX3" fmla="*/ 747346 w 2682535"/>
              <a:gd name="connsiteY3" fmla="*/ 545187 h 545187"/>
              <a:gd name="connsiteX4" fmla="*/ 0 w 2682535"/>
              <a:gd name="connsiteY4" fmla="*/ 0 h 545187"/>
              <a:gd name="connsiteX0" fmla="*/ 0 w 3323904"/>
              <a:gd name="connsiteY0" fmla="*/ 0 h 537200"/>
              <a:gd name="connsiteX1" fmla="*/ 3323904 w 3323904"/>
              <a:gd name="connsiteY1" fmla="*/ 106313 h 537200"/>
              <a:gd name="connsiteX2" fmla="*/ 3323904 w 3323904"/>
              <a:gd name="connsiteY2" fmla="*/ 537200 h 537200"/>
              <a:gd name="connsiteX3" fmla="*/ 1388715 w 3323904"/>
              <a:gd name="connsiteY3" fmla="*/ 537200 h 537200"/>
              <a:gd name="connsiteX4" fmla="*/ 0 w 3323904"/>
              <a:gd name="connsiteY4" fmla="*/ 0 h 53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904" h="537200">
                <a:moveTo>
                  <a:pt x="0" y="0"/>
                </a:moveTo>
                <a:lnTo>
                  <a:pt x="3323904" y="106313"/>
                </a:lnTo>
                <a:lnTo>
                  <a:pt x="3323904" y="537200"/>
                </a:lnTo>
                <a:lnTo>
                  <a:pt x="1388715" y="5372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latin typeface="Arial" pitchFamily="34" charset="0"/>
                <a:cs typeface="Arial" pitchFamily="34" charset="0"/>
              </a:rPr>
              <a:t>      </a:t>
            </a:r>
          </a:p>
        </p:txBody>
      </p:sp>
      <p:pic>
        <p:nvPicPr>
          <p:cNvPr id="14" name="Рисунок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421" y="1944663"/>
            <a:ext cx="4896544" cy="27019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ая выноска 2"/>
          <p:cNvSpPr/>
          <p:nvPr/>
        </p:nvSpPr>
        <p:spPr>
          <a:xfrm>
            <a:off x="2958997" y="1318079"/>
            <a:ext cx="2160000" cy="360000"/>
          </a:xfrm>
          <a:prstGeom prst="wedgeRectCallout">
            <a:avLst>
              <a:gd name="adj1" fmla="val -29609"/>
              <a:gd name="adj2" fmla="val 201881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Запустить онлайн ресурс</a:t>
            </a:r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7633574" y="3191550"/>
            <a:ext cx="1296144" cy="612648"/>
          </a:xfrm>
          <a:prstGeom prst="wedgeRectCallout">
            <a:avLst>
              <a:gd name="adj1" fmla="val -119872"/>
              <a:gd name="adj2" fmla="val -39394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Возможность поделиться     впечатлениями</a:t>
            </a: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107504" y="3497874"/>
            <a:ext cx="1634480" cy="612648"/>
          </a:xfrm>
          <a:prstGeom prst="wedgeRectCallout">
            <a:avLst>
              <a:gd name="adj1" fmla="val 91969"/>
              <a:gd name="adj2" fmla="val -8244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Ссылка на подробное описание 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378278" y="1730458"/>
            <a:ext cx="1368152" cy="612648"/>
          </a:xfrm>
          <a:prstGeom prst="wedgeRectCallout">
            <a:avLst>
              <a:gd name="adj1" fmla="val 97358"/>
              <a:gd name="adj2" fmla="val 4240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Вернуться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</a:t>
            </a:r>
          </a:p>
          <a:p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главную </a:t>
            </a:r>
            <a:r>
              <a:rPr lang="ru-RU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страницу</a:t>
            </a:r>
          </a:p>
          <a:p>
            <a:endParaRPr lang="ru-RU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7504922" y="2167587"/>
            <a:ext cx="1315549" cy="612648"/>
          </a:xfrm>
          <a:prstGeom prst="wedgeRectCallout">
            <a:avLst>
              <a:gd name="adj1" fmla="val -124425"/>
              <a:gd name="adj2" fmla="val 66805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Особенности продукта</a:t>
            </a:r>
          </a:p>
        </p:txBody>
      </p:sp>
    </p:spTree>
    <p:extLst>
      <p:ext uri="{BB962C8B-B14F-4D97-AF65-F5344CB8AC3E}">
        <p14:creationId xmlns:p14="http://schemas.microsoft.com/office/powerpoint/2010/main" val="335395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14362"/>
            <a:ext cx="9144000" cy="4214842"/>
          </a:xfrm>
          <a:prstGeom prst="rect">
            <a:avLst/>
          </a:prstGeom>
          <a:solidFill>
            <a:srgbClr val="EAF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AF1FA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524" y="828843"/>
            <a:ext cx="411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Удобный поиск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материала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524" y="234918"/>
            <a:ext cx="83009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ОБРАЗОВАРИУМ. Система поиска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596" y="1263841"/>
            <a:ext cx="411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поисковый запрос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596" y="1729140"/>
            <a:ext cx="411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настраиваемые фильтры</a:t>
            </a:r>
          </a:p>
        </p:txBody>
      </p:sp>
      <p:pic>
        <p:nvPicPr>
          <p:cNvPr id="5125" name="Picture 5" descr="C:\Documents and Settings\dshershavin.MISHINA\Рабочий стол\Untitled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7401" y="483518"/>
            <a:ext cx="5636598" cy="442913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32715" y="2202999"/>
            <a:ext cx="411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Bef>
                <a:spcPts val="12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подборки ресурсов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пользователей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02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7304</TotalTime>
  <Words>320</Words>
  <Application>Microsoft Office PowerPoint</Application>
  <PresentationFormat>Экран (16:9)</PresentationFormat>
  <Paragraphs>94</Paragraphs>
  <Slides>13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ОБРАЗОВАРИУМ. Внедрение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pis</dc:creator>
  <cp:lastModifiedBy>Сергей</cp:lastModifiedBy>
  <cp:revision>479</cp:revision>
  <dcterms:created xsi:type="dcterms:W3CDTF">2015-09-08T08:12:06Z</dcterms:created>
  <dcterms:modified xsi:type="dcterms:W3CDTF">2017-06-26T23:17:18Z</dcterms:modified>
</cp:coreProperties>
</file>