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6" r:id="rId3"/>
    <p:sldId id="277" r:id="rId4"/>
    <p:sldId id="293" r:id="rId5"/>
    <p:sldId id="289" r:id="rId6"/>
    <p:sldId id="301" r:id="rId7"/>
    <p:sldId id="302" r:id="rId8"/>
    <p:sldId id="303" r:id="rId9"/>
    <p:sldId id="304" r:id="rId10"/>
    <p:sldId id="294" r:id="rId11"/>
    <p:sldId id="296" r:id="rId12"/>
    <p:sldId id="306" r:id="rId13"/>
    <p:sldId id="311" r:id="rId14"/>
    <p:sldId id="307" r:id="rId15"/>
    <p:sldId id="308" r:id="rId16"/>
    <p:sldId id="321" r:id="rId17"/>
    <p:sldId id="312" r:id="rId18"/>
    <p:sldId id="323" r:id="rId19"/>
    <p:sldId id="295" r:id="rId20"/>
    <p:sldId id="320" r:id="rId21"/>
    <p:sldId id="324" r:id="rId22"/>
    <p:sldId id="325" r:id="rId23"/>
    <p:sldId id="326" r:id="rId24"/>
    <p:sldId id="327" r:id="rId25"/>
    <p:sldId id="313" r:id="rId26"/>
    <p:sldId id="314" r:id="rId27"/>
    <p:sldId id="315" r:id="rId28"/>
    <p:sldId id="316" r:id="rId29"/>
    <p:sldId id="317" r:id="rId30"/>
    <p:sldId id="305" r:id="rId31"/>
    <p:sldId id="291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801215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 autoAdjust="0"/>
    <p:restoredTop sz="94600" autoAdjust="0"/>
  </p:normalViewPr>
  <p:slideViewPr>
    <p:cSldViewPr>
      <p:cViewPr varScale="1">
        <p:scale>
          <a:sx n="72" d="100"/>
          <a:sy n="72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1DC6215-16F6-471D-B198-FD2FF3AC4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7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A3B4DF2-705A-4E9F-B7D8-ED857EF80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66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B34C322F-895E-4139-833D-5DA4E9A2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1C94-151E-45CE-98F2-6A6C9C8C2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1937-3485-472D-BA1B-813A942F2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A2F0-146A-4D53-A00C-4CA31E553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55EF-DD19-46E9-9428-A62DC5814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01A5-120A-4B93-83AD-EE0B94FB9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6AEC-AEAD-4E23-AFF8-05D3448D0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E3F5-07F6-4F9B-AEFF-E63DAADE5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A098-8DC5-46C6-B593-71C363CDA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9133-C86B-40FB-A9AE-3FA540E0F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B919-C350-4055-ADF7-9E733B505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184F166D-5AFE-42D2-9F6C-A7DA6618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638425"/>
            <a:ext cx="8785225" cy="1295400"/>
          </a:xfrm>
        </p:spPr>
        <p:txBody>
          <a:bodyPr/>
          <a:lstStyle/>
          <a:p>
            <a:pPr eaLnBrk="1" hangingPunct="1"/>
            <a:r>
              <a:rPr lang="ru-RU" sz="5400" dirty="0" smtClean="0">
                <a:latin typeface="Arial" charset="0"/>
              </a:rPr>
              <a:t>Образовательная РОБОТОТЕХНИКА</a:t>
            </a:r>
            <a:br>
              <a:rPr lang="ru-RU" sz="5400" dirty="0" smtClean="0">
                <a:latin typeface="Arial" charset="0"/>
              </a:rPr>
            </a:br>
            <a:r>
              <a:rPr lang="ru-RU" sz="5400" dirty="0" smtClean="0">
                <a:latin typeface="Arial" charset="0"/>
              </a:rPr>
              <a:t> как инструмент повышения качества получаемого образования</a:t>
            </a:r>
            <a:endParaRPr lang="ru-RU" sz="5400" dirty="0" smtClean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79712" y="5748064"/>
            <a:ext cx="676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/>
              <a:t>г.Иркутск</a:t>
            </a:r>
            <a:r>
              <a:rPr lang="ru-RU" sz="2400" dirty="0" smtClean="0"/>
              <a:t>,  НОУ «Лицей № 36 ОАО «РЖД»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638425"/>
            <a:ext cx="8785225" cy="1295400"/>
          </a:xfrm>
        </p:spPr>
        <p:txBody>
          <a:bodyPr/>
          <a:lstStyle/>
          <a:p>
            <a:r>
              <a:rPr lang="ru-RU" sz="3600" dirty="0"/>
              <a:t>Основная цель  обучения робототехнике – сформировать личность, способную самостоятельно ставить учебные цели,  проектировать пути их реализации, контролировать и оценивать свои достижения, работать с различными источниками информации, оценивать их и на </a:t>
            </a:r>
            <a:r>
              <a:rPr lang="ru-RU" sz="3600" dirty="0" smtClean="0"/>
              <a:t>этой</a:t>
            </a:r>
            <a:r>
              <a:rPr lang="ru-RU" sz="3600" dirty="0"/>
              <a:t>  основе формулировать собственное мнение, суждение,  </a:t>
            </a:r>
            <a:r>
              <a:rPr lang="ru-RU" sz="3600" dirty="0" smtClean="0"/>
              <a:t>оценку…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l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36704" cy="6150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1412776"/>
            <a:ext cx="2664296" cy="26642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55976" y="1412776"/>
            <a:ext cx="2664296" cy="26642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3848" y="2946716"/>
            <a:ext cx="2664296" cy="2664296"/>
          </a:xfrm>
          <a:prstGeom prst="ellipse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5500" y="1933993"/>
            <a:ext cx="453650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Электроника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187488" y="1933994"/>
            <a:ext cx="453650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Механика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452176" y="4077072"/>
            <a:ext cx="453650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3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-80564" y="491559"/>
            <a:ext cx="453650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Электроника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teacher\Desktop\Робототехника\IMG_20150219_15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9173" y="991816"/>
            <a:ext cx="6675718" cy="50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2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Робототехника\IMG_20150219_15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11724" y="-6001444"/>
            <a:ext cx="20165216" cy="151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3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7823" y="2123309"/>
            <a:ext cx="187220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en-US" dirty="0" smtClean="0"/>
          </a:p>
          <a:p>
            <a:r>
              <a:rPr lang="en-US" sz="9600" dirty="0" smtClean="0"/>
              <a:t>I = 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1167663"/>
            <a:ext cx="187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en-US" dirty="0" smtClean="0"/>
          </a:p>
          <a:p>
            <a:r>
              <a:rPr lang="en-US" sz="9600" dirty="0" smtClean="0"/>
              <a:t>U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3140968"/>
            <a:ext cx="187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en-US" dirty="0" smtClean="0"/>
          </a:p>
          <a:p>
            <a:r>
              <a:rPr lang="en-US" sz="9600" dirty="0" smtClean="0"/>
              <a:t>R </a:t>
            </a:r>
            <a:endParaRPr lang="ru-RU" sz="9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3968" y="3501008"/>
            <a:ext cx="2520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772816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+mn-lt"/>
              </a:rPr>
              <a:t>Сотворим вместе</a:t>
            </a:r>
          </a:p>
          <a:p>
            <a:pPr algn="ctr"/>
            <a:endParaRPr lang="ru-RU" sz="6000" dirty="0">
              <a:latin typeface="+mn-lt"/>
            </a:endParaRPr>
          </a:p>
          <a:p>
            <a:pPr algn="ctr"/>
            <a:r>
              <a:rPr lang="ru-RU" sz="6000" dirty="0" smtClean="0">
                <a:latin typeface="+mn-lt"/>
              </a:rPr>
              <a:t>НИЯУ МИФИ</a:t>
            </a:r>
            <a:endParaRPr lang="ru-RU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5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acher\Desktop\Робототехника\IMG_20150226_16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480" y="168510"/>
            <a:ext cx="7327789" cy="54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0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iles.amperka.ru/page/arduino-sandwi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00079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51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acher\Desktop\Робототехника\IMG_20150304_142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51030" cy="59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44" y="3071810"/>
            <a:ext cx="8785225" cy="1295400"/>
          </a:xfrm>
        </p:spPr>
        <p:txBody>
          <a:bodyPr/>
          <a:lstStyle/>
          <a:p>
            <a:r>
              <a:rPr lang="ru-RU" b="1" dirty="0" smtClean="0"/>
              <a:t>«Техническое творчество и все виды научного творчества могут развиваться только одновременно, идя рука об руку, а независимо они существовать не могут»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5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47864" y="5733256"/>
            <a:ext cx="550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Петр Леонидович Капица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acher\Desktop\Робототехника\IMG_20150304_142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2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обототехника\Фото\Сенсоры\IMG_20140321_144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3" r="5473" b="13391"/>
          <a:stretch/>
        </p:blipFill>
        <p:spPr bwMode="auto">
          <a:xfrm>
            <a:off x="1547664" y="332656"/>
            <a:ext cx="6279165" cy="61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0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обототехника\Фото\Ременная  передача\IMG_20140325_131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443206"/>
            <a:ext cx="5454606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6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обототехника\Фото\Ременная  передача\IMG_20140325_133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26" y="194927"/>
            <a:ext cx="4842538" cy="64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9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Телефон\IMG_20140409_1343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6" t="25907" r="2620" b="13527"/>
          <a:stretch/>
        </p:blipFill>
        <p:spPr bwMode="auto">
          <a:xfrm>
            <a:off x="1403648" y="260648"/>
            <a:ext cx="645044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1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ИЮ\uArm - кикстартё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082"/>
            <a:ext cx="961750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9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ИЮ\IMG_20150206_154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525" y="236645"/>
            <a:ext cx="902500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9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acher\Desktop\26.06.2015\IMG_20150619_125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53"/>
            <a:ext cx="8400356" cy="63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7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acher\Desktop\26.06.2015\IMG_20150619_125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99101" cy="64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0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acher\Desktop\26.06.2015\IMG_20150619_125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55018" cy="58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0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638425"/>
            <a:ext cx="8785225" cy="1295400"/>
          </a:xfrm>
        </p:spPr>
        <p:txBody>
          <a:bodyPr/>
          <a:lstStyle/>
          <a:p>
            <a:r>
              <a:rPr lang="ru-RU" b="1" dirty="0" smtClean="0"/>
              <a:t>Международные исследования</a:t>
            </a:r>
            <a:br>
              <a:rPr lang="ru-RU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/>
              <a:t>Высокий уровень предметных знаний</a:t>
            </a:r>
            <a:br>
              <a:rPr lang="ru-RU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Умение применять на практике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638425"/>
            <a:ext cx="8785225" cy="1295400"/>
          </a:xfrm>
        </p:spPr>
        <p:txBody>
          <a:bodyPr/>
          <a:lstStyle/>
          <a:p>
            <a:r>
              <a:rPr lang="ru-RU" dirty="0" smtClean="0"/>
              <a:t>Интеграция  преподавания </a:t>
            </a:r>
            <a:r>
              <a:rPr lang="ru-RU" dirty="0"/>
              <a:t>информатики, математики, физики, черчения, естественных наук </a:t>
            </a:r>
            <a:r>
              <a:rPr lang="ru-RU" dirty="0" smtClean="0"/>
              <a:t>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038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565400"/>
            <a:ext cx="8569325" cy="122396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Во ВСЁМ виноват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Эйнштейн…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638425"/>
            <a:ext cx="8785225" cy="1295400"/>
          </a:xfrm>
        </p:spPr>
        <p:txBody>
          <a:bodyPr/>
          <a:lstStyle/>
          <a:p>
            <a:r>
              <a:rPr lang="ru-RU" b="1" dirty="0" smtClean="0"/>
              <a:t>Отставание в инновациях в промышленности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Низкий статус инженерного образования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565400"/>
            <a:ext cx="8569325" cy="1223963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STEM - </a:t>
            </a:r>
            <a:r>
              <a:rPr lang="ru-RU" sz="5400" b="1" dirty="0" smtClean="0"/>
              <a:t>образование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332656"/>
            <a:ext cx="8569325" cy="1223963"/>
          </a:xfrm>
        </p:spPr>
        <p:txBody>
          <a:bodyPr/>
          <a:lstStyle/>
          <a:p>
            <a:pPr algn="ctr" eaLnBrk="1" hangingPunct="1"/>
            <a:r>
              <a:rPr lang="ru-RU" sz="5400" b="1" dirty="0" smtClean="0"/>
              <a:t>Робототехника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7543" y="1160834"/>
            <a:ext cx="8569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Прикладная наука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267744" y="2197324"/>
            <a:ext cx="2664296" cy="26642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55976" y="2197324"/>
            <a:ext cx="2664296" cy="26642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3848" y="3731264"/>
            <a:ext cx="2664296" cy="2664296"/>
          </a:xfrm>
          <a:prstGeom prst="ellipse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543" y="2708920"/>
            <a:ext cx="453650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Электроника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187488" y="2718542"/>
            <a:ext cx="453650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Механика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452176" y="4861620"/>
            <a:ext cx="4536504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2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204864"/>
            <a:ext cx="8569325" cy="1584003"/>
          </a:xfrm>
        </p:spPr>
        <p:txBody>
          <a:bodyPr/>
          <a:lstStyle/>
          <a:p>
            <a:pPr algn="ctr" eaLnBrk="1" hangingPunct="1"/>
            <a:r>
              <a:rPr lang="ru-RU" sz="5400" b="1" dirty="0" smtClean="0"/>
              <a:t>Образовательная Робототехника</a:t>
            </a:r>
          </a:p>
        </p:txBody>
      </p:sp>
    </p:spTree>
    <p:extLst>
      <p:ext uri="{BB962C8B-B14F-4D97-AF65-F5344CB8AC3E}">
        <p14:creationId xmlns:p14="http://schemas.microsoft.com/office/powerpoint/2010/main" val="119584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204864"/>
            <a:ext cx="8569325" cy="1584003"/>
          </a:xfrm>
        </p:spPr>
        <p:txBody>
          <a:bodyPr/>
          <a:lstStyle/>
          <a:p>
            <a:pPr algn="ctr" eaLnBrk="1" hangingPunct="1"/>
            <a:r>
              <a:rPr lang="ru-RU" sz="5400" b="1" dirty="0" smtClean="0"/>
              <a:t>Общеобразовательный предмет – формирование инженерного стиля мышления.</a:t>
            </a:r>
            <a:endParaRPr lang="ru-RU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163028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5288" y="2565400"/>
            <a:ext cx="8569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6000" b="1" dirty="0" smtClean="0"/>
              <a:t>Инженерный стиль мышления</a:t>
            </a:r>
            <a:r>
              <a:rPr lang="ru-RU" b="1" dirty="0" smtClean="0"/>
              <a:t> </a:t>
            </a:r>
          </a:p>
          <a:p>
            <a:pPr algn="ctr" eaLnBrk="1" hangingPunct="1"/>
            <a:endParaRPr lang="ru-RU" sz="1800" dirty="0" smtClean="0"/>
          </a:p>
          <a:p>
            <a:pPr algn="ctr" eaLnBrk="1" hangingPunct="1"/>
            <a:r>
              <a:rPr lang="ru-RU" dirty="0" smtClean="0"/>
              <a:t>Умение переносить знания из одной области в другую и адаптировать их</a:t>
            </a:r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53451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</p:tagLst>
</file>

<file path=ppt/theme/theme1.xml><?xml version="1.0" encoding="utf-8"?>
<a:theme xmlns:a="http://schemas.openxmlformats.org/drawingml/2006/main" name="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Учебный семинар — презентация</Template>
  <TotalTime>1141</TotalTime>
  <Words>111</Words>
  <Application>Microsoft Office PowerPoint</Application>
  <PresentationFormat>Экран (4:3)</PresentationFormat>
  <Paragraphs>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Учебный семинар — презентация</vt:lpstr>
      <vt:lpstr>Образовательная РОБОТОТЕХНИКА  как инструмент повышения качества получаемого образования</vt:lpstr>
      <vt:lpstr>«Техническое творчество и все виды научного творчества могут развиваться только одновременно, идя рука об руку, а независимо они существовать не могут» </vt:lpstr>
      <vt:lpstr>Международные исследования  Высокий уровень предметных знаний  Умение применять на практике</vt:lpstr>
      <vt:lpstr>Отставание в инновациях в промышленности  Низкий статус инженерного образования</vt:lpstr>
      <vt:lpstr>STEM - образование</vt:lpstr>
      <vt:lpstr>Робототехника</vt:lpstr>
      <vt:lpstr>Образовательная Робототехника</vt:lpstr>
      <vt:lpstr>Общеобразовательный предмет – формирование инженерного стиля мышления.</vt:lpstr>
      <vt:lpstr>Презентация PowerPoint</vt:lpstr>
      <vt:lpstr>Основная цель  обучения робототехнике – сформировать личность, способную самостоятельно ставить учебные цели,  проектировать пути их реализации, контролировать и оценивать свои достижения, работать с различными источниками информации, оценивать их и на этой  основе формулировать собственное мнение, суждение,  оценку…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 преподавания информатики, математики, физики, черчения, естественных наук …</vt:lpstr>
      <vt:lpstr>Во ВСЁМ виноват  Эйнштейн…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Пользователь</dc:creator>
  <cp:lastModifiedBy>Учитель</cp:lastModifiedBy>
  <cp:revision>52</cp:revision>
  <dcterms:created xsi:type="dcterms:W3CDTF">2005-12-07T10:41:39Z</dcterms:created>
  <dcterms:modified xsi:type="dcterms:W3CDTF">2015-07-02T07:49:05Z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